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  <p:sldMasterId id="2147483656" r:id="rId2"/>
  </p:sldMasterIdLst>
  <p:notesMasterIdLst>
    <p:notesMasterId r:id="rId17"/>
  </p:notesMasterIdLst>
  <p:handoutMasterIdLst>
    <p:handoutMasterId r:id="rId18"/>
  </p:handoutMasterIdLst>
  <p:sldIdLst>
    <p:sldId id="337" r:id="rId3"/>
    <p:sldId id="336" r:id="rId4"/>
    <p:sldId id="323" r:id="rId5"/>
    <p:sldId id="324" r:id="rId6"/>
    <p:sldId id="328" r:id="rId7"/>
    <p:sldId id="329" r:id="rId8"/>
    <p:sldId id="325" r:id="rId9"/>
    <p:sldId id="330" r:id="rId10"/>
    <p:sldId id="326" r:id="rId11"/>
    <p:sldId id="331" r:id="rId12"/>
    <p:sldId id="332" r:id="rId13"/>
    <p:sldId id="333" r:id="rId14"/>
    <p:sldId id="334" r:id="rId15"/>
    <p:sldId id="335" r:id="rId16"/>
  </p:sldIdLst>
  <p:sldSz cx="12192000" cy="6858000"/>
  <p:notesSz cx="6794500" cy="99250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99"/>
    <a:srgbClr val="F3E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3"/>
  </p:normalViewPr>
  <p:slideViewPr>
    <p:cSldViewPr snapToGrid="0" snapToObjects="1" showGuides="1">
      <p:cViewPr varScale="1">
        <p:scale>
          <a:sx n="90" d="100"/>
          <a:sy n="90" d="100"/>
        </p:scale>
        <p:origin x="398" y="67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7E84B11-8086-A046-B6B7-F7A9DB5EAD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797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E5F8304-EF8E-7A48-A3EC-256BB4EB24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A70746FA-9F78-5A43-BFD1-03D27A7F3C92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CE85A97-9D2F-A74D-874B-B462CB8C636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7076"/>
            <a:ext cx="2944283" cy="497975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02496D-CD03-4446-AD06-43B91E1688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2AECC9C5-FF55-F544-A6D3-2B14C7549C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2182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797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D092D10F-BC7E-0545-A8D3-D708044527A6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430"/>
            <a:ext cx="5435600" cy="3907989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7076"/>
            <a:ext cx="2944283" cy="497975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4477E90-4C3A-1A40-BB34-28A95E688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2421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26E05-BDBF-A4D7-5F1C-12B9E837E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0E4A675-0919-B916-7E51-B20DEC19DA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B612003-6358-6AA3-718F-4AA69BD6ED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B69BDC3-4E37-4B3F-16D0-DAE72C7C57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5BCC1D-C3F3-2907-150D-CDE0C9F027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57695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FC046-B45C-21F7-2B39-D5E868767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EC1FB27-954D-C513-0039-FE441FA5F4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F73E690-4558-D7D8-3D0F-F286C1CB16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0C43BE4-0C34-D0DF-28D7-70DE46173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10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5A2E6FC-3A11-A853-080A-70714014030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2512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DF004-268A-C5A4-DF2D-6C0B08B09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93A90CA-F54A-78DA-A3C8-99118BAC2F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82CDA3F-A8B6-2D1F-B752-11E4DA3C9B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92BA777-AFEB-03F8-2634-9E097A5CCF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11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7F76C7-6720-D640-C8D7-099CE229AE2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0832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88C26-34DA-E790-38C3-8CA22B325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69E4832-C0D1-48AF-C244-742792304F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A66B020-9EBD-7A37-07B4-4DA9C673C2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AB01C5E-4E16-C2A2-C1B4-B23D2226B1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12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4203E2-D551-E910-2BC4-B3629ED6DD5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95827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D14BD-86C2-8DD2-FDC6-2362629B6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69D4A2A-1403-5165-C3A4-7B6594F802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CA50CDC-AF35-10BF-7723-5D4D7F07BA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2B35294-3ABF-BA68-D75F-5499DC5E97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13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ECFD16-9BCF-7AE6-8CFD-EF40AA704A7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219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5080C-8EEA-02FB-C6F2-936C67E89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B1F8B6D-94A5-122F-8F91-63D103E2F9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7BD834F-6E29-C193-4690-E5552B875C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0F05BF-ECCA-159D-034B-9AB03B624D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BA14F2-13D2-86AD-BD46-56F24CCC23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8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94C9D-0B0A-7612-3EF5-AE665D762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FB29B07-A3D9-7968-3087-F2FF6322B8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271A822-CAD6-0FDC-D10B-2DE017614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033B18D-AF85-A762-1B57-E6963C2CC5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C238CC-E01C-F62B-69AE-32B5BCF3C5A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5264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699B3-1C70-35DD-5444-FB993183D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E109617-48EF-3D45-9D05-BC1F2FFC62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AEB4488-30D8-17CE-FFCB-87B123F95B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44E3720-390E-68FD-D5A7-A6BAF7D14D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F90C0D-D2BD-90F3-4894-B4276B5B5C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831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9FF77-7F00-2709-AB1D-04E8265C9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0EA946F-95ED-BDD9-3AEA-EA82EFAB1C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7E09F7F-CD4B-5A15-6369-5D9FFEC4F8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23B83C8-D1DC-8C75-4690-B276DA39BD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128EC5-4ECC-AD70-B174-5BEE70C8422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028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386F0-3860-AABB-252C-000215F24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BC366B1-AAD5-B28E-6446-96E52A73F9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FE082F5-EFD2-30D0-C47E-618F1DDF56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373A38-BCD6-6627-AAFE-2646CF4ECC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62F2CD8-3F03-DBFB-E2EF-CA6DFF62E1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633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E01C7-E440-D51E-0954-23460598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7B4ED8D-F464-E2E0-E1C5-FC6D4B991E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A15A4E6-8737-AD89-59D3-C6C58AE8D2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36504DC-2A2B-3D45-AC60-1C5E0FC4DC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7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DDBA54-17DB-A07B-7C49-90B69386F2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3779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209FB-5906-EFFC-74AE-7A62E7675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F46CC6D-9A30-A5E2-4F64-36A845B153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3795E39-248B-8909-4F5B-6589BF52BF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CF8490-08F9-3454-7B46-56DFEF8B14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262611-BF1B-0592-B290-5FA2BB62FD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9539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9DA0C-0F6A-4323-0B44-DA188DB5E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41E6FBB-2107-1685-A9C4-5DFD99FD5D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A0364E8-F825-2E31-5852-4612CE9C37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4D7888E-99BF-6FC7-1C87-B05A3C11D4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3CA679-D5F1-D8EB-A42C-72A34A706B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114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2F60A5-AF07-B541-AE6A-88569EB76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845" y="1122363"/>
            <a:ext cx="11807825" cy="2054225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2AB18D6-A597-8B4E-A383-BD55E7799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845" y="3602037"/>
            <a:ext cx="11797067" cy="25987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EDE463D-611E-7641-BE67-E50FAADA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1AFFB-D433-B047-9BA8-E42A060EB3E7}" type="datetime3">
              <a:rPr lang="cs-CZ" smtClean="0"/>
              <a:t>09/06/26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BC9F34-E144-0247-B652-197C07073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76199" y="6356349"/>
            <a:ext cx="9896625" cy="320377"/>
          </a:xfrm>
          <a:prstGeom prst="rect">
            <a:avLst/>
          </a:prstGeom>
        </p:spPr>
        <p:txBody>
          <a:bodyPr/>
          <a:lstStyle/>
          <a:p>
            <a:r>
              <a:rPr lang="cs-CZ"/>
              <a:t>text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838B55-B834-7B40-AB95-C477904C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927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85BBB-390C-8746-8F6D-62B6435F2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52AC7-CCB6-7743-BA17-958390688A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7134D6-2490-5248-8BDE-DBC857FAD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26196-17B1-8245-A58A-F8CFE5261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613EA-3698-4344-847F-E2367A8ED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66FBF-FFBF-9746-9924-D6ECC8F22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72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015BE-E091-174E-9BC7-1C1BCA6DC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7750E-8FBE-E846-AB80-9F86414BC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1511B-D22A-1245-A98E-3D2AFE55B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5B39B-BFEB-134C-AB6F-4AB601CED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7821D6-D3D4-CF41-A511-5A5AC1081B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5C7EB4-86D6-B743-9954-71FAD9D04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C364A0-F572-C149-849B-B307CD8BE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F28744-8951-9A4F-A3AA-DD575AE0E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92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672057-05C0-D143-BA44-BD676C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3BE2FB-8405-5C4E-A05E-0DC323AF6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D6ECD-2072-7649-8717-F6947C571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331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99B7-157B-F045-9923-D12EED65E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47F9E-6176-9946-A28B-E20C2D515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D7A46-18AB-7B43-B05D-7EC3E7A08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A48DC-3CD9-9542-B18D-D6CC3077A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FA9E0-9FA1-6145-9530-79E7D73F3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850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C6A7C0-0649-6040-A91B-A51D8870E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670A8E-FAF4-EB48-A95A-5A580126D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65CAB9C-0386-8B4F-99ED-91992F801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CE2BD-95EA-854F-BAB8-0CF99DE8AA7D}" type="datetime3">
              <a:rPr lang="cs-CZ" smtClean="0"/>
              <a:t>09/06/26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33C643-BAC6-384B-8391-4C4A373E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6349"/>
            <a:ext cx="9937749" cy="309266"/>
          </a:xfrm>
          <a:prstGeom prst="rect">
            <a:avLst/>
          </a:prstGeom>
        </p:spPr>
        <p:txBody>
          <a:bodyPr/>
          <a:lstStyle/>
          <a:p>
            <a:r>
              <a:rPr lang="cs-CZ"/>
              <a:t>text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1B1056-E9A4-E849-AFE0-99640ED4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812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501A35-F9F4-C746-910A-0AB6C44A2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496" y="1052514"/>
            <a:ext cx="11796416" cy="1593868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E501E6E-0516-434B-9AFD-79C0FAE7D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497" y="2807746"/>
            <a:ext cx="11796416" cy="337790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AAA1F3-AAB7-A046-B5C1-7E0FED02F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E6486-B92A-5D40-B65E-EA3DE825AE5B}" type="datetime3">
              <a:rPr lang="cs-CZ" smtClean="0"/>
              <a:t>09/06/26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E67D82-BA89-E943-BE3E-6FD326C11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47011"/>
            <a:ext cx="9937749" cy="318604"/>
          </a:xfrm>
          <a:prstGeom prst="rect">
            <a:avLst/>
          </a:prstGeom>
        </p:spPr>
        <p:txBody>
          <a:bodyPr/>
          <a:lstStyle/>
          <a:p>
            <a:r>
              <a:rPr lang="cs-CZ"/>
              <a:t>text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5E7D21-DA7F-BC4B-ADBF-66F03AA08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38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E10C0C-49DB-714B-8253-3919EEAB2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96" y="1054247"/>
            <a:ext cx="11799716" cy="102197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E45FF5-CFF7-BC4B-BE44-7DE11320BA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2846" y="2162287"/>
            <a:ext cx="5785204" cy="4014676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186BD-CCF8-814D-8F98-56078DF4C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49" y="2162285"/>
            <a:ext cx="5795963" cy="403849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C9FC7B-3212-0C45-8BA4-BD25FC40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2B60A-F8EB-A649-BA02-2207FB45044B}" type="datetime3">
              <a:rPr lang="cs-CZ" smtClean="0"/>
              <a:t>09/06/26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71C6E2-9DD7-8649-B049-1FBCF5CC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2876"/>
            <a:ext cx="9937749" cy="312739"/>
          </a:xfrm>
          <a:prstGeom prst="rect">
            <a:avLst/>
          </a:prstGeom>
        </p:spPr>
        <p:txBody>
          <a:bodyPr/>
          <a:lstStyle/>
          <a:p>
            <a:r>
              <a:rPr lang="cs-CZ"/>
              <a:t>text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D2E780-8CA4-694B-B7E2-70742E38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43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9E3C6D-02AA-BD44-84A9-B919C331D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315A8E6-4C0A-AA4C-9079-37AC28721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6160E-3D53-D847-9A74-1C37BCEA757F}" type="datetime3">
              <a:rPr lang="cs-CZ" smtClean="0"/>
              <a:t>09/06/26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8BB6F38-4D44-9840-89C1-FF42C22B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2876"/>
            <a:ext cx="9937749" cy="312739"/>
          </a:xfrm>
          <a:prstGeom prst="rect">
            <a:avLst/>
          </a:prstGeom>
        </p:spPr>
        <p:txBody>
          <a:bodyPr/>
          <a:lstStyle/>
          <a:p>
            <a:r>
              <a:rPr lang="cs-CZ"/>
              <a:t>text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3DEF9F-619E-514F-B49B-61758FC0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448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414C914-950A-7942-B0E9-3FEB6F7F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BDC4E-A034-0F4F-963D-96AE1C40BED7}" type="datetime3">
              <a:rPr lang="cs-CZ" smtClean="0"/>
              <a:t>09/06/26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DCF0096-0579-6045-8D0F-A71D6439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6349"/>
            <a:ext cx="9937749" cy="309266"/>
          </a:xfrm>
          <a:prstGeom prst="rect">
            <a:avLst/>
          </a:prstGeom>
        </p:spPr>
        <p:txBody>
          <a:bodyPr/>
          <a:lstStyle/>
          <a:p>
            <a:r>
              <a:rPr lang="cs-CZ"/>
              <a:t>text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E670FDF-F365-974E-B39A-0DEC9CD46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708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8A41D-18F5-2B4E-BE99-D6457D846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00582C-01B7-3F42-AD28-9B7DF4DD5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C3A37-4F77-534E-9AF3-D82BFE154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DCCB8-70AD-574C-9AA9-B02DA9D9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3117F-487E-494C-9FA1-CB037C2C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16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56EA4-94EE-9E4C-9451-0C053C35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0C682-265E-EE41-A540-118A3A390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DCE98-8002-BC4F-85CF-80F1678C4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00820-F6DD-5A4F-80F7-CAC42703D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3D53-E799-BF42-83F0-6B6D5E020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4107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2D3AB-3AE5-6C49-B89B-0B3333B9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51D72-6450-1245-B950-D14EEE9BC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A13D4-2C24-4B4C-A527-271234776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6D41A-5F70-D542-B768-4CA673D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84A22-3709-7E43-ADD3-04B31F1D2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22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6D6CC12-ACA0-634F-80C9-398209300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96" y="1054247"/>
            <a:ext cx="11798620" cy="10219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dirty="0"/>
              <a:t>Nadpis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7F40DBE-8FC7-7448-B1A4-0F1683F3C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294" y="2229316"/>
            <a:ext cx="11798619" cy="3973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 dirty="0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F516F3-F99B-5944-9236-CEAA133959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3497" y="6356350"/>
            <a:ext cx="926054" cy="312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D0002-C91F-8548-89A7-9BF65FF7DADF}" type="datetime3">
              <a:rPr lang="cs-CZ" smtClean="0"/>
              <a:t>09/06/26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D98F16-2029-8D49-91DD-2C737D88D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2213" y="6356349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44BAA-1A06-B141-8215-9D88CF6A720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zápatí 9">
            <a:extLst>
              <a:ext uri="{FF2B5EF4-FFF2-40B4-BE49-F238E27FC236}">
                <a16:creationId xmlns:a16="http://schemas.microsoft.com/office/drawing/2014/main" id="{D62A909B-22CA-3945-A5C2-F5DBFE050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37129" y="6356351"/>
            <a:ext cx="9935695" cy="312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text</a:t>
            </a:r>
            <a:endParaRPr lang="cs-CZ" dirty="0"/>
          </a:p>
        </p:txBody>
      </p:sp>
      <p:pic>
        <p:nvPicPr>
          <p:cNvPr id="7" name="Picture 6" descr="A picture containing indoor, object, dark&#10;&#10;Description automatically generated">
            <a:extLst>
              <a:ext uri="{FF2B5EF4-FFF2-40B4-BE49-F238E27FC236}">
                <a16:creationId xmlns:a16="http://schemas.microsoft.com/office/drawing/2014/main" id="{956455C2-1539-8448-89EC-DEB64C35D20D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00196" y="188911"/>
            <a:ext cx="44450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7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19" userDrawn="1">
          <p15:clr>
            <a:srgbClr val="F26B43"/>
          </p15:clr>
        </p15:guide>
        <p15:guide id="4" orient="horz" pos="4201" userDrawn="1">
          <p15:clr>
            <a:srgbClr val="F26B43"/>
          </p15:clr>
        </p15:guide>
        <p15:guide id="5" pos="121" userDrawn="1">
          <p15:clr>
            <a:srgbClr val="F26B43"/>
          </p15:clr>
        </p15:guide>
        <p15:guide id="6" pos="7559" userDrawn="1">
          <p15:clr>
            <a:srgbClr val="F26B43"/>
          </p15:clr>
        </p15:guide>
        <p15:guide id="7" pos="3772" userDrawn="1">
          <p15:clr>
            <a:srgbClr val="F26B43"/>
          </p15:clr>
        </p15:guide>
        <p15:guide id="8" pos="3908" userDrawn="1">
          <p15:clr>
            <a:srgbClr val="F26B43"/>
          </p15:clr>
        </p15:guide>
        <p15:guide id="9" orient="horz" pos="2001" userDrawn="1">
          <p15:clr>
            <a:srgbClr val="F26B43"/>
          </p15:clr>
        </p15:guide>
        <p15:guide id="10" pos="7151" userDrawn="1">
          <p15:clr>
            <a:srgbClr val="F26B43"/>
          </p15:clr>
        </p15:guide>
        <p15:guide id="11" pos="7038" userDrawn="1">
          <p15:clr>
            <a:srgbClr val="F26B43"/>
          </p15:clr>
        </p15:guide>
        <p15:guide id="12" orient="horz" pos="3997" userDrawn="1">
          <p15:clr>
            <a:srgbClr val="F26B43"/>
          </p15:clr>
        </p15:guide>
        <p15:guide id="13" pos="3659" userDrawn="1">
          <p15:clr>
            <a:srgbClr val="F26B43"/>
          </p15:clr>
        </p15:guide>
        <p15:guide id="14" orient="horz" pos="2432" userDrawn="1">
          <p15:clr>
            <a:srgbClr val="F26B43"/>
          </p15:clr>
        </p15:guide>
        <p15:guide id="15" orient="horz" pos="3906" userDrawn="1">
          <p15:clr>
            <a:srgbClr val="F26B43"/>
          </p15:clr>
        </p15:guide>
        <p15:guide id="16" orient="horz" pos="527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  <p15:guide id="18" pos="710" userDrawn="1">
          <p15:clr>
            <a:srgbClr val="F26B43"/>
          </p15:clr>
        </p15:guide>
        <p15:guide id="19" pos="77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22C198-AF9F-0A41-9A82-28EC7DDD7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5F5F5-E124-A54B-9981-D7FA5E3DE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942D7-B669-9940-B52D-60CF522EFE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BC748-752E-9E47-952B-1B6B12A8FBCB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2DEF7-65E0-8647-8D41-57980F1E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E33C7-0C21-634B-9232-89AED6692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91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3" r:id="rId6"/>
    <p:sldLayoutId id="214748366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775D3587-1C27-A9DA-A6DC-C6BD824DA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66" y="1699424"/>
            <a:ext cx="5192786" cy="3459152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89BC3161-7500-1A42-DE1E-F4DB49544E92}"/>
              </a:ext>
            </a:extLst>
          </p:cNvPr>
          <p:cNvSpPr txBox="1">
            <a:spLocks/>
          </p:cNvSpPr>
          <p:nvPr/>
        </p:nvSpPr>
        <p:spPr>
          <a:xfrm>
            <a:off x="4259879" y="2008276"/>
            <a:ext cx="7305455" cy="24513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rgbClr val="00A499"/>
                </a:solidFill>
              </a:rPr>
              <a:t>Setkání vedení FAST se studenty</a:t>
            </a:r>
            <a:endParaRPr lang="cs-CZ" b="1" dirty="0">
              <a:solidFill>
                <a:srgbClr val="7030A0"/>
              </a:solidFill>
            </a:endParaRP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25D35056-0F59-01D0-4BC6-CFFF1E3128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AC542459-583C-97D8-6C03-A9311104E7FB}"/>
              </a:ext>
            </a:extLst>
          </p:cNvPr>
          <p:cNvSpPr txBox="1"/>
          <p:nvPr/>
        </p:nvSpPr>
        <p:spPr>
          <a:xfrm>
            <a:off x="8136585" y="6274558"/>
            <a:ext cx="35524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600" dirty="0">
                <a:solidFill>
                  <a:schemeClr val="bg1">
                    <a:lumMod val="50000"/>
                  </a:schemeClr>
                </a:solidFill>
              </a:rPr>
              <a:t>05. 06. 2026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E0AEE36-BEF0-53A8-4D3D-D3B641CC9ECA}"/>
              </a:ext>
            </a:extLst>
          </p:cNvPr>
          <p:cNvSpPr txBox="1"/>
          <p:nvPr/>
        </p:nvSpPr>
        <p:spPr>
          <a:xfrm>
            <a:off x="6180526" y="3334514"/>
            <a:ext cx="4719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solidFill>
                  <a:srgbClr val="7030A0"/>
                </a:solidFill>
              </a:rPr>
              <a:t>Přestupy mezi studijními programy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883980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0B0DD-9F9B-9310-DAF9-20C3BEE6A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51E0FDB6-5FF3-33AD-0291-62D6118B34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D049176B-F98C-ABAA-974F-1AF729BB18A5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92DEDC92-7E1C-7D42-E88D-A04B24444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00A499"/>
                </a:solidFill>
              </a:rPr>
              <a:t>Přestup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41E35E3-AB51-574A-54F6-4733AC7EE75C}"/>
              </a:ext>
            </a:extLst>
          </p:cNvPr>
          <p:cNvSpPr txBox="1"/>
          <p:nvPr/>
        </p:nvSpPr>
        <p:spPr>
          <a:xfrm flipH="1">
            <a:off x="254421" y="1784650"/>
            <a:ext cx="1132480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Modifikace </a:t>
            </a:r>
            <a:r>
              <a:rPr lang="cs-CZ" sz="3200" b="1" i="1" dirty="0">
                <a:solidFill>
                  <a:srgbClr val="7030A0"/>
                </a:solidFill>
              </a:rPr>
              <a:t>nového</a:t>
            </a:r>
            <a:r>
              <a:rPr lang="cs-CZ" sz="3200" b="1" dirty="0">
                <a:solidFill>
                  <a:srgbClr val="7030A0"/>
                </a:solidFill>
              </a:rPr>
              <a:t> 3. ročníku: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Původně: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Informační modely staveb		</a:t>
            </a:r>
            <a:r>
              <a:rPr lang="cs-CZ" sz="3200" dirty="0"/>
              <a:t>bylo v 1. ročníku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Urbanismus a územní plánování	</a:t>
            </a:r>
            <a:r>
              <a:rPr lang="cs-CZ" sz="3200" dirty="0"/>
              <a:t>uznáno za ZAN I a ZAN II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Upraveno: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Technická zařízení budov ZS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Technická infrastruktura v LS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58F7C74-F21B-F040-A5A2-CF2566FE0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E019C086-CF80-A855-B241-C4B6539B0E72}"/>
              </a:ext>
            </a:extLst>
          </p:cNvPr>
          <p:cNvCxnSpPr>
            <a:cxnSpLocks/>
          </p:cNvCxnSpPr>
          <p:nvPr/>
        </p:nvCxnSpPr>
        <p:spPr>
          <a:xfrm>
            <a:off x="708878" y="3209544"/>
            <a:ext cx="438563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32F4B7CB-CD07-6D45-7546-5BF63ADC7C95}"/>
              </a:ext>
            </a:extLst>
          </p:cNvPr>
          <p:cNvCxnSpPr>
            <a:cxnSpLocks/>
          </p:cNvCxnSpPr>
          <p:nvPr/>
        </p:nvCxnSpPr>
        <p:spPr>
          <a:xfrm flipV="1">
            <a:off x="708878" y="3785197"/>
            <a:ext cx="5626608" cy="2158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6461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3EA39-F1CD-1D1E-C0D6-2356586DB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29B413D0-2848-9F20-4FC0-5CDD033D75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B1311E31-0EE9-3053-0313-E4F6F379BB61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9472BE0D-1797-3723-67A0-C6550D670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00A499"/>
                </a:solidFill>
              </a:rPr>
              <a:t>Přestup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E203F47-B3CF-9F4E-4DD6-168361515591}"/>
              </a:ext>
            </a:extLst>
          </p:cNvPr>
          <p:cNvSpPr txBox="1"/>
          <p:nvPr/>
        </p:nvSpPr>
        <p:spPr>
          <a:xfrm flipH="1">
            <a:off x="254421" y="1784650"/>
            <a:ext cx="11324804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Opakování 1. ročníku </a:t>
            </a:r>
            <a:r>
              <a:rPr lang="cs-CZ" sz="3200" b="1" i="1" dirty="0">
                <a:solidFill>
                  <a:srgbClr val="7030A0"/>
                </a:solidFill>
              </a:rPr>
              <a:t>starého</a:t>
            </a:r>
            <a:r>
              <a:rPr lang="cs-CZ" sz="3200" b="1" dirty="0">
                <a:solidFill>
                  <a:srgbClr val="7030A0"/>
                </a:solidFill>
              </a:rPr>
              <a:t> studijního programu: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Žádost o přestup do </a:t>
            </a:r>
            <a:r>
              <a:rPr lang="cs-CZ" sz="3200" b="1" i="1" dirty="0"/>
              <a:t>nového </a:t>
            </a:r>
            <a:r>
              <a:rPr lang="cs-CZ" sz="3200" b="1" dirty="0"/>
              <a:t>studijního programu</a:t>
            </a:r>
          </a:p>
          <a:p>
            <a:pPr>
              <a:spcAft>
                <a:spcPts val="600"/>
              </a:spcAft>
            </a:pPr>
            <a:endParaRPr lang="cs-CZ" sz="3200" b="1" dirty="0"/>
          </a:p>
          <a:p>
            <a:pPr>
              <a:spcAft>
                <a:spcPts val="600"/>
              </a:spcAft>
            </a:pPr>
            <a:r>
              <a:rPr lang="cs-CZ" sz="3200" b="1" dirty="0"/>
              <a:t>Předměty, které jste absolvovali ve </a:t>
            </a:r>
            <a:r>
              <a:rPr lang="cs-CZ" sz="3200" b="1" i="1" dirty="0"/>
              <a:t>starém</a:t>
            </a:r>
            <a:r>
              <a:rPr lang="cs-CZ" sz="3200" b="1" dirty="0"/>
              <a:t> studijním programu, </a:t>
            </a:r>
            <a:r>
              <a:rPr lang="cs-CZ" sz="3200" b="1" dirty="0">
                <a:solidFill>
                  <a:srgbClr val="7030A0"/>
                </a:solidFill>
              </a:rPr>
              <a:t>budou v novém studijním programu uznány </a:t>
            </a:r>
          </a:p>
          <a:p>
            <a:pPr>
              <a:spcAft>
                <a:spcPts val="600"/>
              </a:spcAft>
            </a:pPr>
            <a:endParaRPr lang="cs-CZ" sz="3200" b="1" dirty="0"/>
          </a:p>
          <a:p>
            <a:pPr>
              <a:spcAft>
                <a:spcPts val="600"/>
              </a:spcAft>
            </a:pPr>
            <a:r>
              <a:rPr lang="cs-CZ" sz="3200" b="1" dirty="0"/>
              <a:t>Výuka prvního ročníku </a:t>
            </a:r>
            <a:r>
              <a:rPr lang="cs-CZ" sz="3200" b="1" i="1" dirty="0"/>
              <a:t>starého</a:t>
            </a:r>
            <a:r>
              <a:rPr lang="cs-CZ" sz="3200" b="1" dirty="0"/>
              <a:t> programu </a:t>
            </a:r>
            <a:r>
              <a:rPr lang="cs-CZ" sz="3200" b="1" dirty="0">
                <a:solidFill>
                  <a:srgbClr val="FF0000"/>
                </a:solidFill>
              </a:rPr>
              <a:t>už nebude </a:t>
            </a:r>
            <a:br>
              <a:rPr lang="cs-CZ" sz="3200" b="1" dirty="0"/>
            </a:br>
            <a:r>
              <a:rPr lang="cs-CZ" sz="3200" b="1" dirty="0"/>
              <a:t>v AR 2026/2027 </a:t>
            </a:r>
            <a:r>
              <a:rPr lang="cs-CZ" sz="3200" b="1" dirty="0">
                <a:solidFill>
                  <a:srgbClr val="FF0000"/>
                </a:solidFill>
              </a:rPr>
              <a:t>probíhat!</a:t>
            </a:r>
            <a:r>
              <a:rPr lang="cs-CZ" sz="3200" b="1" dirty="0"/>
              <a:t>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053E121-5A83-226E-49EB-FC88D8A90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388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1A550-4B7D-308C-2534-7844B44E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83489293-E479-56C1-02A9-34E498BC44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1FC6FE12-D1D9-7ACE-7840-083E63139255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FD1C0D8B-A395-8BF8-CDC4-8D747AC73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00A499"/>
                </a:solidFill>
              </a:rPr>
              <a:t>Přestup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8317B76-80DB-B23D-41AC-CD1EC75F60E0}"/>
              </a:ext>
            </a:extLst>
          </p:cNvPr>
          <p:cNvSpPr txBox="1"/>
          <p:nvPr/>
        </p:nvSpPr>
        <p:spPr>
          <a:xfrm flipH="1">
            <a:off x="254421" y="1784650"/>
            <a:ext cx="1132480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Nechci do </a:t>
            </a:r>
            <a:r>
              <a:rPr lang="cs-CZ" sz="3200" b="1" i="1" dirty="0">
                <a:solidFill>
                  <a:srgbClr val="7030A0"/>
                </a:solidFill>
              </a:rPr>
              <a:t>nov</a:t>
            </a:r>
            <a:r>
              <a:rPr lang="cs-CZ" sz="3200" b="1" dirty="0">
                <a:solidFill>
                  <a:srgbClr val="7030A0"/>
                </a:solidFill>
              </a:rPr>
              <a:t>é</a:t>
            </a:r>
            <a:r>
              <a:rPr lang="cs-CZ" sz="3200" b="1" i="1" dirty="0">
                <a:solidFill>
                  <a:srgbClr val="7030A0"/>
                </a:solidFill>
              </a:rPr>
              <a:t>ho</a:t>
            </a:r>
            <a:r>
              <a:rPr lang="cs-CZ" sz="3200" b="1" dirty="0">
                <a:solidFill>
                  <a:srgbClr val="7030A0"/>
                </a:solidFill>
              </a:rPr>
              <a:t> studijního programu:</a:t>
            </a:r>
          </a:p>
          <a:p>
            <a:pPr>
              <a:spcAft>
                <a:spcPts val="600"/>
              </a:spcAft>
            </a:pPr>
            <a:endParaRPr lang="cs-CZ" sz="3200" b="1" dirty="0"/>
          </a:p>
          <a:p>
            <a:pPr>
              <a:spcAft>
                <a:spcPts val="600"/>
              </a:spcAft>
            </a:pPr>
            <a:r>
              <a:rPr lang="cs-CZ" sz="3200" b="1" dirty="0"/>
              <a:t>Možnost dostudovat ve starém studijním programu.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FF0000"/>
                </a:solidFill>
              </a:rPr>
              <a:t>Nebudou otevřeny všechny specializace!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FF0000"/>
                </a:solidFill>
              </a:rPr>
              <a:t>Akreditace starého programu končí 24. 4. 2029 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Prodloužení akreditace jen na dostudování do 06/2029</a:t>
            </a:r>
          </a:p>
          <a:p>
            <a:pPr>
              <a:spcAft>
                <a:spcPts val="600"/>
              </a:spcAft>
            </a:pPr>
            <a:r>
              <a:rPr lang="cs-CZ" sz="3200" b="1" i="1" dirty="0"/>
              <a:t>Staré</a:t>
            </a:r>
            <a:r>
              <a:rPr lang="cs-CZ" sz="3200" b="1" dirty="0"/>
              <a:t> navazující magisterské studium v délce </a:t>
            </a:r>
            <a:r>
              <a:rPr lang="cs-CZ" sz="3200" b="1" dirty="0">
                <a:solidFill>
                  <a:srgbClr val="FF0000"/>
                </a:solidFill>
              </a:rPr>
              <a:t>1,5 roku už nebude otevřeno.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DFC3A0F-DDE0-42AB-9BAD-8AB802B63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420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EF9BF-7E04-561D-3A62-030EC98A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3ED70528-5456-D7A6-DC77-D90A5AC40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821E5F9E-681B-616F-3A8F-85C70E5EC7E3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641646B8-39A4-C4E5-2FC5-C94547759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00A499"/>
                </a:solidFill>
              </a:rPr>
              <a:t>Přestup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B3267ED-6C72-9B3E-876F-E7DB75ED591A}"/>
              </a:ext>
            </a:extLst>
          </p:cNvPr>
          <p:cNvSpPr txBox="1"/>
          <p:nvPr/>
        </p:nvSpPr>
        <p:spPr>
          <a:xfrm flipH="1">
            <a:off x="254421" y="1784650"/>
            <a:ext cx="11324804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Nynější studenti druhého ročníku:</a:t>
            </a:r>
          </a:p>
          <a:p>
            <a:pPr>
              <a:spcAft>
                <a:spcPts val="600"/>
              </a:spcAft>
            </a:pPr>
            <a:endParaRPr lang="cs-CZ" sz="3200" b="1" dirty="0"/>
          </a:p>
          <a:p>
            <a:pPr>
              <a:spcAft>
                <a:spcPts val="600"/>
              </a:spcAft>
            </a:pPr>
            <a:r>
              <a:rPr lang="cs-CZ" sz="3200" b="1" dirty="0"/>
              <a:t>Dostudují ještě ve starém studijním programu.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Ukončení bakalářského studia v červnu 2028. </a:t>
            </a:r>
          </a:p>
          <a:p>
            <a:pPr>
              <a:spcAft>
                <a:spcPts val="600"/>
              </a:spcAft>
            </a:pPr>
            <a:r>
              <a:rPr lang="cs-CZ" sz="3200" b="1" i="1" dirty="0"/>
              <a:t>Staré</a:t>
            </a:r>
            <a:r>
              <a:rPr lang="cs-CZ" sz="3200" b="1" dirty="0"/>
              <a:t> navazující magisterské studium v délce 1,5 roku ještě bude otevřeno. 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Akreditace máme do 03/2029, požádáme o prodloužení na dostudování do 01/2030.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B360BDC-570E-5E54-6AC7-986088F9E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697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4641A-4403-D4B7-D998-6EF3326E4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4AE9986D-73D4-510C-3F9D-D792CAC2BC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31793AE1-AC44-9B56-7A0D-51F311EE4D23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23D2590D-682F-4A81-72B6-CAF3BC8B1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00A499"/>
                </a:solidFill>
              </a:rPr>
              <a:t>Přestup - administrativně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34B58E4-BC57-BA1C-4079-DB16659B9232}"/>
              </a:ext>
            </a:extLst>
          </p:cNvPr>
          <p:cNvSpPr txBox="1"/>
          <p:nvPr/>
        </p:nvSpPr>
        <p:spPr>
          <a:xfrm flipH="1">
            <a:off x="254421" y="1784650"/>
            <a:ext cx="11324804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Žádost o přestup:</a:t>
            </a:r>
          </a:p>
          <a:p>
            <a:r>
              <a:rPr lang="cs-CZ" b="1" dirty="0"/>
              <a:t>Jméno a příjmení studenta:</a:t>
            </a:r>
            <a:endParaRPr lang="cs-CZ" dirty="0"/>
          </a:p>
          <a:p>
            <a:r>
              <a:rPr lang="cs-CZ" b="1" dirty="0"/>
              <a:t>Osobní číslo:</a:t>
            </a:r>
            <a:endParaRPr lang="cs-CZ" dirty="0"/>
          </a:p>
          <a:p>
            <a:r>
              <a:rPr lang="cs-CZ" b="1" dirty="0"/>
              <a:t>Datum narození:</a:t>
            </a:r>
            <a:endParaRPr lang="cs-CZ" dirty="0"/>
          </a:p>
          <a:p>
            <a:r>
              <a:rPr lang="cs-CZ" b="1" dirty="0"/>
              <a:t>Studijní program:</a:t>
            </a:r>
            <a:endParaRPr lang="cs-CZ" dirty="0"/>
          </a:p>
          <a:p>
            <a:r>
              <a:rPr lang="cs-CZ" b="1" dirty="0"/>
              <a:t>Ročník: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dirty="0"/>
              <a:t>Na základě čl. 8 Studijního a zkušebního řádu pro studium v bakalářských a magisterských studijních programech (TUO_VP_19_002) žádám o přestup mezi studijními programy:</a:t>
            </a:r>
          </a:p>
          <a:p>
            <a:r>
              <a:rPr lang="cs-CZ" b="1" dirty="0"/>
              <a:t>Původní studijní program:</a:t>
            </a:r>
            <a:r>
              <a:rPr lang="cs-CZ" dirty="0"/>
              <a:t> 	 B732A260001Stavební inženýrství (čtyřletý bakalářský studijní program)</a:t>
            </a:r>
          </a:p>
          <a:p>
            <a:r>
              <a:rPr lang="cs-CZ" b="1" dirty="0"/>
              <a:t>Pokračovací studijní program: </a:t>
            </a:r>
            <a:r>
              <a:rPr lang="cs-CZ" dirty="0"/>
              <a:t>B732A260013 Stavební inženýrství (tříletý bakalářský studijní program) </a:t>
            </a:r>
          </a:p>
          <a:p>
            <a:r>
              <a:rPr lang="cs-CZ" b="1" dirty="0"/>
              <a:t>Studium v pokračovacím studijním programu od AR</a:t>
            </a:r>
            <a:r>
              <a:rPr lang="cs-CZ" b="1"/>
              <a:t>: </a:t>
            </a:r>
            <a:r>
              <a:rPr lang="cs-CZ"/>
              <a:t>2026/2027</a:t>
            </a:r>
            <a:endParaRPr lang="cs-CZ" dirty="0"/>
          </a:p>
          <a:p>
            <a:r>
              <a:rPr lang="cs-CZ" dirty="0"/>
              <a:t> </a:t>
            </a:r>
          </a:p>
          <a:p>
            <a:r>
              <a:rPr lang="cs-CZ" b="1" dirty="0"/>
              <a:t>Datum: 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Podpis: </a:t>
            </a:r>
            <a:endParaRPr lang="cs-CZ" sz="3200" b="1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EB5FA6A-7D85-C16B-95C6-9DF6EE173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52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6089F-E40F-0011-E870-42C621AA6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D0BD870F-6197-65D8-F501-2EA52D4977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13057B40-D7ED-D9C5-B4DF-15035EC720AF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DC4E036F-08CC-F6C0-B2E5-74B59D547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00A499"/>
                </a:solidFill>
              </a:rPr>
              <a:t>Přestupy obecně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DAE20BE-6605-B611-2047-D5543BF1AF15}"/>
              </a:ext>
            </a:extLst>
          </p:cNvPr>
          <p:cNvSpPr txBox="1"/>
          <p:nvPr/>
        </p:nvSpPr>
        <p:spPr>
          <a:xfrm flipH="1">
            <a:off x="254421" y="1784650"/>
            <a:ext cx="11324804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Základní legislativní dokumenty: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dirty="0"/>
              <a:t>Zákon č. 111/1998 Sb. </a:t>
            </a:r>
            <a:r>
              <a:rPr lang="cs-CZ" sz="2800" b="1" i="1" dirty="0"/>
              <a:t>Zákon o vysokých školách, novela z roku 2025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b="1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dirty="0"/>
              <a:t>Studijní a zkušební řád pro studium v bakalářských a magisterských studijních programech VŠB-TUO (čl. 8)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b="1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dirty="0"/>
              <a:t>Pravidla pro přestupy mezi studijními programy na Fakultě stavební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800" b="1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dirty="0"/>
              <a:t>Vyhláška děkana FAST k přestupu mezi čtyřletým a tříletým bakalářským studijním programem Stavební inženýrství </a:t>
            </a:r>
            <a:endParaRPr lang="cs-CZ" sz="3200" b="1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06C02D6-B396-91BA-DDA4-A27EE21D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57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2770D-6A6E-D33B-DF11-31188B5BF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95253A48-1455-9585-AFFA-327325671F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50EE0B34-B4C6-700F-3867-66A63D93A06F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6CA5727C-4207-866D-A913-C5DC44AB2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i="1" dirty="0">
                <a:solidFill>
                  <a:srgbClr val="00A499"/>
                </a:solidFill>
              </a:rPr>
              <a:t>Starý </a:t>
            </a:r>
            <a:r>
              <a:rPr lang="cs-CZ" sz="4400" dirty="0">
                <a:solidFill>
                  <a:srgbClr val="00A499"/>
                </a:solidFill>
              </a:rPr>
              <a:t>studijní program 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B3A0BD4-7A2E-ADD0-E2C0-68C923F3EEE9}"/>
              </a:ext>
            </a:extLst>
          </p:cNvPr>
          <p:cNvSpPr txBox="1"/>
          <p:nvPr/>
        </p:nvSpPr>
        <p:spPr>
          <a:xfrm flipH="1">
            <a:off x="254421" y="1784650"/>
            <a:ext cx="11324804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Základní informace: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Bakalářský studijní program </a:t>
            </a:r>
            <a:r>
              <a:rPr lang="cs-CZ" sz="3200" b="1" dirty="0">
                <a:solidFill>
                  <a:srgbClr val="7030A0"/>
                </a:solidFill>
              </a:rPr>
              <a:t>Stavební inženýrství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B0732A260001 – </a:t>
            </a:r>
            <a:r>
              <a:rPr lang="cs-CZ" sz="2800" b="1" dirty="0">
                <a:solidFill>
                  <a:srgbClr val="FF0000"/>
                </a:solidFill>
              </a:rPr>
              <a:t>důležité, pokud porovnáváte studijní plány na webu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Standardní doba studia </a:t>
            </a:r>
            <a:r>
              <a:rPr lang="cs-CZ" sz="3200" b="1" dirty="0">
                <a:solidFill>
                  <a:srgbClr val="7030A0"/>
                </a:solidFill>
              </a:rPr>
              <a:t>4 roky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2 roky společné, 7 specializací od 3. ročníku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AR 2025/2026 – 1. ročník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AR 2026/2027 – 2. ročník (nebo opakovaný 1. ročník)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Ukončení studia ve </a:t>
            </a:r>
            <a:r>
              <a:rPr lang="cs-CZ" sz="3200" b="1" i="1" dirty="0"/>
              <a:t>starém</a:t>
            </a:r>
            <a:r>
              <a:rPr lang="cs-CZ" sz="3200" b="1" dirty="0"/>
              <a:t> studijním programu červen 2029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ABE07F2-50E9-3831-1052-B5B77716E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13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60B9E-6A07-A0FB-E1A5-931F2A2C9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35CF3C83-03DC-6470-D487-3C8045EFE1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8219F137-0C90-28DF-867D-62D3FD3472BD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0C48D37C-7AB7-63F1-A8C9-953C9F697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i="1" dirty="0">
                <a:solidFill>
                  <a:srgbClr val="00A499"/>
                </a:solidFill>
              </a:rPr>
              <a:t>Nový </a:t>
            </a:r>
            <a:r>
              <a:rPr lang="cs-CZ" sz="4400" dirty="0">
                <a:solidFill>
                  <a:srgbClr val="00A499"/>
                </a:solidFill>
              </a:rPr>
              <a:t>studijní program 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BDB68D4-D2CC-7729-24F6-A037F090484C}"/>
              </a:ext>
            </a:extLst>
          </p:cNvPr>
          <p:cNvSpPr txBox="1"/>
          <p:nvPr/>
        </p:nvSpPr>
        <p:spPr>
          <a:xfrm flipH="1">
            <a:off x="254421" y="1784650"/>
            <a:ext cx="113248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Základní informace: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Bakalářský studijní program </a:t>
            </a:r>
            <a:r>
              <a:rPr lang="cs-CZ" sz="3200" b="1" dirty="0">
                <a:solidFill>
                  <a:srgbClr val="7030A0"/>
                </a:solidFill>
              </a:rPr>
              <a:t>Stavební inženýrství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B0732A2600013 - </a:t>
            </a:r>
            <a:r>
              <a:rPr lang="cs-CZ" sz="2800" b="1" dirty="0">
                <a:solidFill>
                  <a:srgbClr val="FF0000"/>
                </a:solidFill>
              </a:rPr>
              <a:t>důležité, pokud porovnáváte studijní plány na webu</a:t>
            </a:r>
            <a:endParaRPr lang="cs-CZ" sz="3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Standardní doba studia </a:t>
            </a:r>
            <a:r>
              <a:rPr lang="cs-CZ" sz="3200" b="1" dirty="0">
                <a:solidFill>
                  <a:srgbClr val="7030A0"/>
                </a:solidFill>
              </a:rPr>
              <a:t>3 roky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2 roky společné, volitelné předměty ve 3. ročníku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532D064-CFB2-4862-3180-5F662C4D2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208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7393B-926D-9939-1E25-1DEBF0D94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CAF06A58-FBF2-90E6-39D6-B7508D4BB4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439DB1C1-6584-48F8-038D-0A3E9F534B5E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DEFE89AA-EE29-FCDC-77CB-F610D4937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i="1" dirty="0">
                <a:solidFill>
                  <a:srgbClr val="00A499"/>
                </a:solidFill>
              </a:rPr>
              <a:t>Nový </a:t>
            </a:r>
            <a:r>
              <a:rPr lang="cs-CZ" sz="4400" dirty="0">
                <a:solidFill>
                  <a:srgbClr val="00A499"/>
                </a:solidFill>
              </a:rPr>
              <a:t>studijní program 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89B3AF6-1E1C-A3A5-8E6C-8F7F4BD741E4}"/>
              </a:ext>
            </a:extLst>
          </p:cNvPr>
          <p:cNvSpPr txBox="1"/>
          <p:nvPr/>
        </p:nvSpPr>
        <p:spPr>
          <a:xfrm flipH="1">
            <a:off x="254421" y="1784650"/>
            <a:ext cx="11324804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Základní informace: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 roky společné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srgbClr val="7030A0"/>
                </a:solidFill>
              </a:rPr>
              <a:t>Od 3. ročníku odborné zaměření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Dopravní stavby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Geotechnika a podzemní stavitelství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Městské inženýrství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Pozemní stavby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Statika a dynamika staveb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Stavební hmoty a diagnostika staveb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Technická zařízení budov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01B8CF1-2D2B-5D2A-B620-38B62A6A9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042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09682-3570-37BE-D872-4981E3AC6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92F18152-44BA-8BB1-4EF8-4B525BE8BE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7115F02A-C3D6-57E5-5BE9-983CD18642BF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C984D86B-F3AF-C2DB-F22B-8F2726EDD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i="1" dirty="0">
                <a:solidFill>
                  <a:srgbClr val="00A499"/>
                </a:solidFill>
              </a:rPr>
              <a:t>Nový </a:t>
            </a:r>
            <a:r>
              <a:rPr lang="cs-CZ" sz="4400" dirty="0">
                <a:solidFill>
                  <a:srgbClr val="00A499"/>
                </a:solidFill>
              </a:rPr>
              <a:t>studijní program 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8A5B674-1966-BC1C-18B6-7F75B129E2FD}"/>
              </a:ext>
            </a:extLst>
          </p:cNvPr>
          <p:cNvSpPr txBox="1"/>
          <p:nvPr/>
        </p:nvSpPr>
        <p:spPr>
          <a:xfrm flipH="1">
            <a:off x="254421" y="1784650"/>
            <a:ext cx="1132480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Volitelné předměty ve 3. ročníku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Volitelné předměty typu A 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	</a:t>
            </a:r>
            <a:r>
              <a:rPr lang="cs-CZ" sz="3200" b="1" dirty="0">
                <a:solidFill>
                  <a:srgbClr val="7030A0"/>
                </a:solidFill>
              </a:rPr>
              <a:t>jak se budu profilovat v bakalářské práci?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	1 x ZS a 1 x LS + bakalářská práce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Volitelné předměty typu B 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	</a:t>
            </a:r>
            <a:r>
              <a:rPr lang="cs-CZ" sz="3200" b="1" dirty="0">
                <a:solidFill>
                  <a:srgbClr val="7030A0"/>
                </a:solidFill>
              </a:rPr>
              <a:t>co by mě ještě mohlo zajímat? 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	2 x ZS a 1 x LS specializovaný BIM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35A9450-D6BE-497B-53E6-1F494BE62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356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8F92B-2FC7-618D-B2E9-19A606876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669FD1EF-0DE5-C143-A25D-481AD9B05A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78EA2B3C-11B0-6DEC-7823-373265E85BE2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66303E6F-C28A-E8EE-AB13-086B0BFB1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00A499"/>
                </a:solidFill>
              </a:rPr>
              <a:t>Přestup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C261A0A-D6F8-CCE8-5203-E5E9580EF3A0}"/>
              </a:ext>
            </a:extLst>
          </p:cNvPr>
          <p:cNvSpPr txBox="1"/>
          <p:nvPr/>
        </p:nvSpPr>
        <p:spPr>
          <a:xfrm flipH="1">
            <a:off x="254421" y="1784650"/>
            <a:ext cx="11324804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Základní informace k přestupu mezi programy: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srgbClr val="7030A0"/>
                </a:solidFill>
              </a:rPr>
              <a:t>Studijní plán </a:t>
            </a:r>
            <a:r>
              <a:rPr lang="cs-CZ" sz="3200" b="1" dirty="0"/>
              <a:t>– předměty, které musím absolvovat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Přestup do </a:t>
            </a:r>
            <a:r>
              <a:rPr lang="cs-CZ" sz="3200" b="1" i="1" dirty="0"/>
              <a:t>nového</a:t>
            </a:r>
            <a:r>
              <a:rPr lang="cs-CZ" sz="3200" b="1" dirty="0"/>
              <a:t> studijního programu znamená povinnost </a:t>
            </a:r>
            <a:r>
              <a:rPr lang="cs-CZ" sz="3200" b="1" dirty="0">
                <a:solidFill>
                  <a:srgbClr val="7030A0"/>
                </a:solidFill>
              </a:rPr>
              <a:t>splnit </a:t>
            </a:r>
            <a:r>
              <a:rPr lang="cs-CZ" sz="3200" b="1" i="1" dirty="0">
                <a:solidFill>
                  <a:srgbClr val="7030A0"/>
                </a:solidFill>
              </a:rPr>
              <a:t>nový</a:t>
            </a:r>
            <a:r>
              <a:rPr lang="cs-CZ" sz="3200" b="1" dirty="0">
                <a:solidFill>
                  <a:srgbClr val="7030A0"/>
                </a:solidFill>
              </a:rPr>
              <a:t> studijní plán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Předměty, které jste absolvovali ve </a:t>
            </a:r>
            <a:r>
              <a:rPr lang="cs-CZ" sz="3200" b="1" i="1" dirty="0"/>
              <a:t>starém</a:t>
            </a:r>
            <a:r>
              <a:rPr lang="cs-CZ" sz="3200" b="1" dirty="0"/>
              <a:t> studijním programu, </a:t>
            </a:r>
            <a:r>
              <a:rPr lang="cs-CZ" sz="3200" b="1" dirty="0">
                <a:solidFill>
                  <a:srgbClr val="7030A0"/>
                </a:solidFill>
              </a:rPr>
              <a:t>budou v novém studijním programu uznány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D763E5B-0905-CB76-64BB-4FDCAF13B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608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3C067-4372-14B0-8831-D76219E4C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56DDABD8-BC27-171A-C96F-0342BB7B75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D4D8BD5E-C447-4F29-15EF-2E88FBDD4414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67A0BBF9-082A-BCF2-FD65-7A98418EC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00A499"/>
                </a:solidFill>
              </a:rPr>
              <a:t>Přestup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907AE2A-76E2-21A8-01B0-C4BC13C6F89F}"/>
              </a:ext>
            </a:extLst>
          </p:cNvPr>
          <p:cNvSpPr txBox="1"/>
          <p:nvPr/>
        </p:nvSpPr>
        <p:spPr>
          <a:xfrm flipH="1">
            <a:off x="254421" y="1784650"/>
            <a:ext cx="11324804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Organizačně: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srgbClr val="FF0000"/>
                </a:solidFill>
              </a:rPr>
              <a:t>Přestup po 2. ročníku </a:t>
            </a:r>
            <a:r>
              <a:rPr lang="cs-CZ" sz="3200" b="1" i="1" dirty="0">
                <a:solidFill>
                  <a:srgbClr val="FF0000"/>
                </a:solidFill>
              </a:rPr>
              <a:t>starého</a:t>
            </a:r>
            <a:r>
              <a:rPr lang="cs-CZ" sz="3200" b="1" dirty="0">
                <a:solidFill>
                  <a:srgbClr val="FF0000"/>
                </a:solidFill>
              </a:rPr>
              <a:t> studijního programu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AR 2026/2027 ještě ve starém studijním programu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Výuka ve 2. ročníku podle starých studijních plánů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 LS modifikace předmětů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srgbClr val="FF0000"/>
                </a:solidFill>
              </a:rPr>
              <a:t>Od AR 2027/2028 přestup do 3. ročníku </a:t>
            </a:r>
            <a:r>
              <a:rPr lang="cs-CZ" sz="3200" b="1" i="1" dirty="0">
                <a:solidFill>
                  <a:srgbClr val="FF0000"/>
                </a:solidFill>
              </a:rPr>
              <a:t>nového</a:t>
            </a:r>
            <a:r>
              <a:rPr lang="cs-CZ" sz="3200" b="1" dirty="0">
                <a:solidFill>
                  <a:srgbClr val="FF0000"/>
                </a:solidFill>
              </a:rPr>
              <a:t> programu </a:t>
            </a:r>
            <a:endParaRPr lang="cs-CZ" sz="3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Ukončení bakalářského studia v červnu 2028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srgbClr val="FF0000"/>
                </a:solidFill>
              </a:rPr>
              <a:t>Navazující magisterské studium  - 2leté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D174371-DDD3-C027-F40D-6D1381835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090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93EDE-C9B7-EE17-0044-3337A5AF2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8BBCB8FD-E4CB-F1B5-A9BD-C24C7E4B75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5" t="24399" r="9693" b="21856"/>
          <a:stretch/>
        </p:blipFill>
        <p:spPr>
          <a:xfrm>
            <a:off x="99213" y="103633"/>
            <a:ext cx="2906115" cy="743712"/>
          </a:xfrm>
          <a:prstGeom prst="rect">
            <a:avLst/>
          </a:prstGeom>
        </p:spPr>
      </p:pic>
      <p:sp>
        <p:nvSpPr>
          <p:cNvPr id="89" name="Zástupný symbol pro číslo snímku 5">
            <a:extLst>
              <a:ext uri="{FF2B5EF4-FFF2-40B4-BE49-F238E27FC236}">
                <a16:creationId xmlns:a16="http://schemas.microsoft.com/office/drawing/2014/main" id="{7F948DDF-E19D-D705-0F76-4CB71F830897}"/>
              </a:ext>
            </a:extLst>
          </p:cNvPr>
          <p:cNvSpPr txBox="1">
            <a:spLocks/>
          </p:cNvSpPr>
          <p:nvPr/>
        </p:nvSpPr>
        <p:spPr>
          <a:xfrm>
            <a:off x="11579225" y="6541420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EA44BAA-1A06-B141-8215-9D88CF6A7203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98" name="Nadpis 1">
            <a:extLst>
              <a:ext uri="{FF2B5EF4-FFF2-40B4-BE49-F238E27FC236}">
                <a16:creationId xmlns:a16="http://schemas.microsoft.com/office/drawing/2014/main" id="{55C36EF3-AC34-4FCE-962B-BF59CFC13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13" y="301083"/>
            <a:ext cx="11683207" cy="1286117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rgbClr val="00A499"/>
                </a:solidFill>
              </a:rPr>
              <a:t>Přestup</a:t>
            </a:r>
            <a:endParaRPr lang="cs-CZ" sz="4400" b="1" dirty="0">
              <a:solidFill>
                <a:srgbClr val="00A499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F2B28F9-CD51-90B8-EA42-C163E55758DF}"/>
              </a:ext>
            </a:extLst>
          </p:cNvPr>
          <p:cNvSpPr txBox="1"/>
          <p:nvPr/>
        </p:nvSpPr>
        <p:spPr>
          <a:xfrm flipH="1">
            <a:off x="254421" y="1784650"/>
            <a:ext cx="1132480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3200" b="1" dirty="0">
                <a:solidFill>
                  <a:srgbClr val="7030A0"/>
                </a:solidFill>
              </a:rPr>
              <a:t>Modifikace v LS </a:t>
            </a:r>
            <a:r>
              <a:rPr lang="cs-CZ" sz="3200" b="1" i="1" dirty="0">
                <a:solidFill>
                  <a:srgbClr val="7030A0"/>
                </a:solidFill>
              </a:rPr>
              <a:t>starého</a:t>
            </a:r>
            <a:r>
              <a:rPr lang="cs-CZ" sz="3200" b="1" dirty="0">
                <a:solidFill>
                  <a:srgbClr val="7030A0"/>
                </a:solidFill>
              </a:rPr>
              <a:t> 2. ročníku: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Původně: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Geodézie ve stavebnictví	</a:t>
            </a:r>
            <a:r>
              <a:rPr lang="cs-CZ" sz="3200" dirty="0"/>
              <a:t>bude ve 3. ročníku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Soft </a:t>
            </a:r>
            <a:r>
              <a:rPr lang="cs-CZ" sz="3200" b="1" dirty="0" err="1"/>
              <a:t>skills</a:t>
            </a:r>
            <a:r>
              <a:rPr lang="cs-CZ" sz="3200" b="1" dirty="0"/>
              <a:t>				</a:t>
            </a:r>
            <a:r>
              <a:rPr lang="cs-CZ" sz="3200" dirty="0"/>
              <a:t>bude ve 3. ročníku</a:t>
            </a:r>
          </a:p>
          <a:p>
            <a:pPr>
              <a:spcAft>
                <a:spcPts val="600"/>
              </a:spcAft>
            </a:pPr>
            <a:r>
              <a:rPr lang="cs-CZ" sz="3200" b="1" dirty="0"/>
              <a:t>Upraveno: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Ocelové a dřevěné konstrukce I (= Prvky ocelových konstrukcí)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1" dirty="0"/>
              <a:t>Počítačová analýza nosných konstrukcí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A3FABB0-3391-A94D-B18B-4EECD8E43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041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640DE3D2-D4EE-F1B3-BB0A-D81CB7E88309}"/>
              </a:ext>
            </a:extLst>
          </p:cNvPr>
          <p:cNvCxnSpPr>
            <a:cxnSpLocks/>
          </p:cNvCxnSpPr>
          <p:nvPr/>
        </p:nvCxnSpPr>
        <p:spPr>
          <a:xfrm>
            <a:off x="708878" y="3209544"/>
            <a:ext cx="438563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5321D07B-9E25-543E-CF80-388006D6ECE8}"/>
              </a:ext>
            </a:extLst>
          </p:cNvPr>
          <p:cNvCxnSpPr>
            <a:cxnSpLocks/>
          </p:cNvCxnSpPr>
          <p:nvPr/>
        </p:nvCxnSpPr>
        <p:spPr>
          <a:xfrm flipV="1">
            <a:off x="708878" y="3785197"/>
            <a:ext cx="1810387" cy="2158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9590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5" id="{C678D129-7B26-F94A-A79B-E82A287B8DF3}" vid="{72060BBD-A8B0-0140-9E57-37BC6C2DFA27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5" id="{C678D129-7B26-F94A-A79B-E82A287B8DF3}" vid="{9330C813-31EC-084B-ACAA-B2BC0E027A73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VolbaOboru2ročníkBc</Template>
  <TotalTime>2061</TotalTime>
  <Words>723</Words>
  <Application>Microsoft Office PowerPoint</Application>
  <PresentationFormat>Širokoúhlá obrazovka</PresentationFormat>
  <Paragraphs>153</Paragraphs>
  <Slides>14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Motiv Office</vt:lpstr>
      <vt:lpstr>Custom Design</vt:lpstr>
      <vt:lpstr>Prezentace aplikace PowerPoint</vt:lpstr>
      <vt:lpstr>Přestupy obecně</vt:lpstr>
      <vt:lpstr>Starý studijní program </vt:lpstr>
      <vt:lpstr>Nový studijní program </vt:lpstr>
      <vt:lpstr>Nový studijní program </vt:lpstr>
      <vt:lpstr>Nový studijní program </vt:lpstr>
      <vt:lpstr>Přestup</vt:lpstr>
      <vt:lpstr>Přestup</vt:lpstr>
      <vt:lpstr>Přestup</vt:lpstr>
      <vt:lpstr>Přestup</vt:lpstr>
      <vt:lpstr>Přestup</vt:lpstr>
      <vt:lpstr>Přestup</vt:lpstr>
      <vt:lpstr>Přestup</vt:lpstr>
      <vt:lpstr>Přestup - administrativně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Krivda Vladislav</dc:creator>
  <cp:lastModifiedBy>Adéla Valentová</cp:lastModifiedBy>
  <cp:revision>461</cp:revision>
  <cp:lastPrinted>2022-02-04T13:50:25Z</cp:lastPrinted>
  <dcterms:created xsi:type="dcterms:W3CDTF">2022-01-25T13:43:31Z</dcterms:created>
  <dcterms:modified xsi:type="dcterms:W3CDTF">2026-06-08T22:43:53Z</dcterms:modified>
</cp:coreProperties>
</file>