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2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9N/tc1OOuUF5Zh2WUseeZU4dM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C1DD3C-3414-4024-BBF0-0131B3889653}">
  <a:tblStyle styleId="{F8C1DD3C-3414-4024-BBF0-0131B3889653}" styleName="Table_0">
    <a:wholeTbl>
      <a:tcTxStyle b="off" i="off">
        <a:font>
          <a:latin typeface="Calibri"/>
          <a:ea typeface="Calibri"/>
          <a:cs typeface="Calibri"/>
        </a:font>
        <a:schemeClr val="lt1"/>
      </a:tcTxStyle>
      <a:tcStyle>
        <a:tcBdr>
          <a:left>
            <a:ln w="9525" cap="flat" cmpd="sng">
              <a:solidFill>
                <a:srgbClr val="BEE0D3"/>
              </a:solidFill>
              <a:prstDash val="solid"/>
              <a:round/>
              <a:headEnd type="none" w="sm" len="sm"/>
              <a:tailEnd type="none" w="sm" len="sm"/>
            </a:ln>
          </a:left>
          <a:right>
            <a:ln w="9525" cap="flat" cmpd="sng">
              <a:solidFill>
                <a:srgbClr val="BEE0D3"/>
              </a:solidFill>
              <a:prstDash val="solid"/>
              <a:round/>
              <a:headEnd type="none" w="sm" len="sm"/>
              <a:tailEnd type="none" w="sm" len="sm"/>
            </a:ln>
          </a:right>
          <a:top>
            <a:ln w="9525" cap="flat" cmpd="sng">
              <a:solidFill>
                <a:srgbClr val="BEE0D3"/>
              </a:solidFill>
              <a:prstDash val="solid"/>
              <a:round/>
              <a:headEnd type="none" w="sm" len="sm"/>
              <a:tailEnd type="none" w="sm" len="sm"/>
            </a:ln>
          </a:top>
          <a:bottom>
            <a:ln w="9525" cap="flat" cmpd="sng">
              <a:solidFill>
                <a:srgbClr val="BEE0D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lt1">
              <a:alpha val="20000"/>
            </a:schemeClr>
          </a:solidFill>
        </a:fill>
      </a:tcStyle>
    </a:band1H>
    <a:band2H>
      <a:tcTxStyle/>
      <a:tcStyle>
        <a:tcBdr/>
      </a:tcStyle>
    </a:band2H>
    <a:band1V>
      <a:tcTxStyle/>
      <a:tcStyle>
        <a:tcBdr/>
        <a:fill>
          <a:solidFill>
            <a:schemeClr val="lt1">
              <a:alpha val="20000"/>
            </a:schemeClr>
          </a:solidFill>
        </a:fill>
      </a:tcStyle>
    </a:band1V>
    <a:band2V>
      <a:tcTxStyle/>
      <a:tcStyle>
        <a:tcBdr/>
      </a:tcStyle>
    </a:band2V>
    <a:lastCol>
      <a:tcTxStyle b="on" i="off"/>
      <a:tcStyle>
        <a:tcBdr>
          <a:left>
            <a:ln w="9525" cap="flat" cmpd="sng">
              <a:solidFill>
                <a:schemeClr val="lt1"/>
              </a:solidFill>
              <a:prstDash val="solid"/>
              <a:round/>
              <a:headEnd type="none" w="sm" len="sm"/>
              <a:tailEnd type="none" w="sm" len="sm"/>
            </a:ln>
          </a:left>
        </a:tcBdr>
      </a:tcStyle>
    </a:lastCol>
    <a:firstCol>
      <a:tcTxStyle b="on" i="off"/>
      <a:tcStyle>
        <a:tcBdr>
          <a:right>
            <a:ln w="9525" cap="flat" cmpd="sng">
              <a:solidFill>
                <a:schemeClr val="lt1"/>
              </a:solidFill>
              <a:prstDash val="solid"/>
              <a:round/>
              <a:headEnd type="none" w="sm" len="sm"/>
              <a:tailEnd type="none" w="sm" len="sm"/>
            </a:ln>
          </a:right>
        </a:tcBdr>
      </a:tcStyle>
    </a:firstCol>
    <a:lastRow>
      <a:tcTxStyle b="on" i="off"/>
      <a:tcStyle>
        <a:tcBdr>
          <a:top>
            <a:ln w="9525" cap="flat" cmpd="sng">
              <a:solidFill>
                <a:schemeClr val="lt1"/>
              </a:solidFill>
              <a:prstDash val="solid"/>
              <a:round/>
              <a:headEnd type="none" w="sm" len="sm"/>
              <a:tailEnd type="none" w="sm" len="sm"/>
            </a:ln>
          </a:top>
        </a:tcBdr>
        <a:fill>
          <a:solidFill>
            <a:srgbClr val="FFFFFF">
              <a:alpha val="0"/>
            </a:srgbClr>
          </a:solidFill>
        </a:fill>
      </a:tcStyle>
    </a:lastRow>
    <a:seCell>
      <a:tcTxStyle/>
      <a:tcStyle>
        <a:tcBdr>
          <a:left>
            <a:ln w="9525" cap="flat" cmpd="sng">
              <a:solidFill>
                <a:srgbClr val="000000">
                  <a:alpha val="0"/>
                </a:srgbClr>
              </a:solidFill>
              <a:prstDash val="solid"/>
              <a:round/>
              <a:headEnd type="none" w="sm" len="sm"/>
              <a:tailEnd type="none" w="sm" len="sm"/>
            </a:ln>
          </a:left>
          <a:top>
            <a:ln w="9525" cap="flat" cmpd="sng">
              <a:solidFill>
                <a:srgbClr val="000000">
                  <a:alpha val="0"/>
                </a:srgbClr>
              </a:solidFill>
              <a:prstDash val="solid"/>
              <a:round/>
              <a:headEnd type="none" w="sm" len="sm"/>
              <a:tailEnd type="none" w="sm" len="sm"/>
            </a:ln>
          </a:top>
        </a:tcBdr>
      </a:tcStyle>
    </a:seCell>
    <a:swCell>
      <a:tcTxStyle/>
      <a:tcStyle>
        <a:tcBdr>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tcBdr>
      </a:tcStyle>
    </a:swCell>
    <a:firstRow>
      <a:tcTxStyle b="on" i="off"/>
      <a:tcStyle>
        <a:tcBdr>
          <a:bottom>
            <a:ln w="9525" cap="flat" cmpd="sng">
              <a:solidFill>
                <a:schemeClr val="lt1"/>
              </a:solidFill>
              <a:prstDash val="solid"/>
              <a:round/>
              <a:headEnd type="none" w="sm" len="sm"/>
              <a:tailEnd type="none" w="sm" len="sm"/>
            </a:ln>
          </a:bottom>
        </a:tcBdr>
        <a:fill>
          <a:solidFill>
            <a:srgbClr val="FFFFFF">
              <a:alpha val="0"/>
            </a:srgbClr>
          </a:solidFill>
        </a:fill>
      </a:tcStyle>
    </a:firstRow>
    <a:neCell>
      <a:tcTxStyle/>
      <a:tcStyle>
        <a:tcBdr>
          <a:bottom>
            <a:ln w="9525" cap="flat" cmpd="sng">
              <a:solidFill>
                <a:srgbClr val="000000">
                  <a:alpha val="0"/>
                </a:srgbClr>
              </a:solidFill>
              <a:prstDash val="solid"/>
              <a:round/>
              <a:headEnd type="none" w="sm" len="sm"/>
              <a:tailEnd type="none" w="sm" len="sm"/>
            </a:ln>
          </a:bottom>
        </a:tcBdr>
      </a:tcStyle>
    </a:neCell>
    <a:nwCell>
      <a:tcTxStyle/>
      <a:tcStyle>
        <a:tcBdr/>
      </a:tcStyle>
    </a:nwCel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70" d="100"/>
          <a:sy n="70" d="100"/>
        </p:scale>
        <p:origin x="5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74592910287565"/>
          <c:y val="3.6943744752308987E-2"/>
          <c:w val="0.82452107483191917"/>
          <c:h val="0.57714433051032354"/>
        </c:manualLayout>
      </c:layout>
      <c:scatterChart>
        <c:scatterStyle val="lineMarker"/>
        <c:varyColors val="0"/>
        <c:ser>
          <c:idx val="0"/>
          <c:order val="0"/>
          <c:tx>
            <c:strRef>
              <c:f>'13103'!$B$41</c:f>
              <c:strCache>
                <c:ptCount val="1"/>
                <c:pt idx="0">
                  <c:v>Středočeský</c:v>
                </c:pt>
              </c:strCache>
            </c:strRef>
          </c:tx>
          <c:spPr>
            <a:ln w="25400" cap="rnd">
              <a:noFill/>
              <a:round/>
            </a:ln>
            <a:effectLst/>
          </c:spPr>
          <c:marker>
            <c:symbol val="circle"/>
            <c:size val="5"/>
            <c:spPr>
              <a:solidFill>
                <a:schemeClr val="accent1"/>
              </a:solidFill>
              <a:ln w="9525">
                <a:solidFill>
                  <a:schemeClr val="accent1"/>
                </a:solidFill>
              </a:ln>
              <a:effectLst/>
            </c:spPr>
          </c:marker>
          <c:xVal>
            <c:numRef>
              <c:f>'13103'!$C$41</c:f>
              <c:numCache>
                <c:formatCode>0</c:formatCode>
                <c:ptCount val="1"/>
                <c:pt idx="0">
                  <c:v>769745.57499999995</c:v>
                </c:pt>
              </c:numCache>
            </c:numRef>
          </c:xVal>
          <c:yVal>
            <c:numRef>
              <c:f>'13103'!$D$41</c:f>
              <c:numCache>
                <c:formatCode>0</c:formatCode>
                <c:ptCount val="1"/>
                <c:pt idx="0">
                  <c:v>885524.46100000001</c:v>
                </c:pt>
              </c:numCache>
            </c:numRef>
          </c:yVal>
          <c:smooth val="0"/>
          <c:extLst>
            <c:ext xmlns:c16="http://schemas.microsoft.com/office/drawing/2014/chart" uri="{C3380CC4-5D6E-409C-BE32-E72D297353CC}">
              <c16:uniqueId val="{00000000-0FD9-4732-BCF3-05475FA2516B}"/>
            </c:ext>
          </c:extLst>
        </c:ser>
        <c:ser>
          <c:idx val="1"/>
          <c:order val="1"/>
          <c:tx>
            <c:strRef>
              <c:f>'13103'!$B$40</c:f>
              <c:strCache>
                <c:ptCount val="1"/>
                <c:pt idx="0">
                  <c:v>Praha</c:v>
                </c:pt>
              </c:strCache>
            </c:strRef>
          </c:tx>
          <c:spPr>
            <a:ln w="25400" cap="rnd">
              <a:noFill/>
              <a:round/>
            </a:ln>
            <a:effectLst/>
          </c:spPr>
          <c:marker>
            <c:symbol val="circle"/>
            <c:size val="5"/>
            <c:spPr>
              <a:solidFill>
                <a:schemeClr val="accent2"/>
              </a:solidFill>
              <a:ln w="9525">
                <a:solidFill>
                  <a:schemeClr val="accent2"/>
                </a:solidFill>
              </a:ln>
              <a:effectLst/>
            </c:spPr>
          </c:marker>
          <c:xVal>
            <c:numRef>
              <c:f>'13103'!$C$40</c:f>
              <c:numCache>
                <c:formatCode>0</c:formatCode>
                <c:ptCount val="1"/>
                <c:pt idx="0">
                  <c:v>211682.75899999999</c:v>
                </c:pt>
              </c:numCache>
            </c:numRef>
          </c:xVal>
          <c:yVal>
            <c:numRef>
              <c:f>'13103'!$D$40</c:f>
              <c:numCache>
                <c:formatCode>0</c:formatCode>
                <c:ptCount val="1"/>
                <c:pt idx="0">
                  <c:v>250310.41099999999</c:v>
                </c:pt>
              </c:numCache>
            </c:numRef>
          </c:yVal>
          <c:smooth val="0"/>
          <c:extLst>
            <c:ext xmlns:c16="http://schemas.microsoft.com/office/drawing/2014/chart" uri="{C3380CC4-5D6E-409C-BE32-E72D297353CC}">
              <c16:uniqueId val="{00000001-0FD9-4732-BCF3-05475FA2516B}"/>
            </c:ext>
          </c:extLst>
        </c:ser>
        <c:ser>
          <c:idx val="2"/>
          <c:order val="2"/>
          <c:tx>
            <c:strRef>
              <c:f>'13103'!$B$42</c:f>
              <c:strCache>
                <c:ptCount val="1"/>
                <c:pt idx="0">
                  <c:v>Jihočeský</c:v>
                </c:pt>
              </c:strCache>
            </c:strRef>
          </c:tx>
          <c:spPr>
            <a:ln w="25400" cap="rnd">
              <a:noFill/>
              <a:round/>
            </a:ln>
            <a:effectLst/>
          </c:spPr>
          <c:marker>
            <c:symbol val="circle"/>
            <c:size val="5"/>
            <c:spPr>
              <a:solidFill>
                <a:schemeClr val="accent3"/>
              </a:solidFill>
              <a:ln w="9525">
                <a:solidFill>
                  <a:schemeClr val="accent3"/>
                </a:solidFill>
              </a:ln>
              <a:effectLst/>
            </c:spPr>
          </c:marker>
          <c:xVal>
            <c:numRef>
              <c:f>'13103'!$C$42</c:f>
              <c:numCache>
                <c:formatCode>0</c:formatCode>
                <c:ptCount val="1"/>
                <c:pt idx="0">
                  <c:v>157042.97099999999</c:v>
                </c:pt>
              </c:numCache>
            </c:numRef>
          </c:xVal>
          <c:yVal>
            <c:numRef>
              <c:f>'13103'!$D$42</c:f>
              <c:numCache>
                <c:formatCode>0</c:formatCode>
                <c:ptCount val="1"/>
                <c:pt idx="0">
                  <c:v>197165.93599999999</c:v>
                </c:pt>
              </c:numCache>
            </c:numRef>
          </c:yVal>
          <c:smooth val="0"/>
          <c:extLst>
            <c:ext xmlns:c16="http://schemas.microsoft.com/office/drawing/2014/chart" uri="{C3380CC4-5D6E-409C-BE32-E72D297353CC}">
              <c16:uniqueId val="{00000002-0FD9-4732-BCF3-05475FA2516B}"/>
            </c:ext>
          </c:extLst>
        </c:ser>
        <c:ser>
          <c:idx val="3"/>
          <c:order val="3"/>
          <c:tx>
            <c:strRef>
              <c:f>'13103'!$B$43</c:f>
              <c:strCache>
                <c:ptCount val="1"/>
                <c:pt idx="0">
                  <c:v>Plzeňský   </c:v>
                </c:pt>
              </c:strCache>
            </c:strRef>
          </c:tx>
          <c:spPr>
            <a:ln w="25400" cap="rnd">
              <a:noFill/>
              <a:round/>
            </a:ln>
            <a:effectLst/>
          </c:spPr>
          <c:marker>
            <c:symbol val="circle"/>
            <c:size val="5"/>
            <c:spPr>
              <a:solidFill>
                <a:schemeClr val="accent4"/>
              </a:solidFill>
              <a:ln w="9525">
                <a:solidFill>
                  <a:schemeClr val="accent4"/>
                </a:solidFill>
              </a:ln>
              <a:effectLst/>
            </c:spPr>
          </c:marker>
          <c:xVal>
            <c:numRef>
              <c:f>'13103'!$C$43</c:f>
              <c:numCache>
                <c:formatCode>0</c:formatCode>
                <c:ptCount val="1"/>
                <c:pt idx="0">
                  <c:v>230325.56200000001</c:v>
                </c:pt>
              </c:numCache>
            </c:numRef>
          </c:xVal>
          <c:yVal>
            <c:numRef>
              <c:f>'13103'!$D$43</c:f>
              <c:numCache>
                <c:formatCode>0</c:formatCode>
                <c:ptCount val="1"/>
                <c:pt idx="0">
                  <c:v>232201.81299999999</c:v>
                </c:pt>
              </c:numCache>
            </c:numRef>
          </c:yVal>
          <c:smooth val="0"/>
          <c:extLst>
            <c:ext xmlns:c16="http://schemas.microsoft.com/office/drawing/2014/chart" uri="{C3380CC4-5D6E-409C-BE32-E72D297353CC}">
              <c16:uniqueId val="{00000003-0FD9-4732-BCF3-05475FA2516B}"/>
            </c:ext>
          </c:extLst>
        </c:ser>
        <c:ser>
          <c:idx val="4"/>
          <c:order val="4"/>
          <c:tx>
            <c:strRef>
              <c:f>'13103'!$B$44</c:f>
              <c:strCache>
                <c:ptCount val="1"/>
                <c:pt idx="0">
                  <c:v>Karlovarský</c:v>
                </c:pt>
              </c:strCache>
            </c:strRef>
          </c:tx>
          <c:spPr>
            <a:ln w="25400" cap="rnd">
              <a:noFill/>
              <a:round/>
            </a:ln>
            <a:effectLst/>
          </c:spPr>
          <c:marker>
            <c:symbol val="circle"/>
            <c:size val="5"/>
            <c:spPr>
              <a:solidFill>
                <a:schemeClr val="accent5"/>
              </a:solidFill>
              <a:ln w="9525">
                <a:solidFill>
                  <a:schemeClr val="accent5"/>
                </a:solidFill>
              </a:ln>
              <a:effectLst/>
            </c:spPr>
          </c:marker>
          <c:xVal>
            <c:numRef>
              <c:f>'13103'!$C$44</c:f>
              <c:numCache>
                <c:formatCode>0</c:formatCode>
                <c:ptCount val="1"/>
                <c:pt idx="0">
                  <c:v>34370.167000000001</c:v>
                </c:pt>
              </c:numCache>
            </c:numRef>
          </c:xVal>
          <c:yVal>
            <c:numRef>
              <c:f>'13103'!$D$44</c:f>
              <c:numCache>
                <c:formatCode>0</c:formatCode>
                <c:ptCount val="1"/>
                <c:pt idx="0">
                  <c:v>41987.262999999999</c:v>
                </c:pt>
              </c:numCache>
            </c:numRef>
          </c:yVal>
          <c:smooth val="0"/>
          <c:extLst>
            <c:ext xmlns:c16="http://schemas.microsoft.com/office/drawing/2014/chart" uri="{C3380CC4-5D6E-409C-BE32-E72D297353CC}">
              <c16:uniqueId val="{00000004-0FD9-4732-BCF3-05475FA2516B}"/>
            </c:ext>
          </c:extLst>
        </c:ser>
        <c:ser>
          <c:idx val="5"/>
          <c:order val="5"/>
          <c:tx>
            <c:strRef>
              <c:f>'13103'!$B$45</c:f>
              <c:strCache>
                <c:ptCount val="1"/>
                <c:pt idx="0">
                  <c:v>Ústecký</c:v>
                </c:pt>
              </c:strCache>
            </c:strRef>
          </c:tx>
          <c:spPr>
            <a:ln w="25400" cap="rnd">
              <a:noFill/>
              <a:round/>
            </a:ln>
            <a:effectLst/>
          </c:spPr>
          <c:marker>
            <c:symbol val="circle"/>
            <c:size val="5"/>
            <c:spPr>
              <a:solidFill>
                <a:schemeClr val="accent6"/>
              </a:solidFill>
              <a:ln w="9525">
                <a:solidFill>
                  <a:schemeClr val="accent6"/>
                </a:solidFill>
              </a:ln>
              <a:effectLst/>
            </c:spPr>
          </c:marker>
          <c:xVal>
            <c:numRef>
              <c:f>'13103'!$C$45</c:f>
              <c:numCache>
                <c:formatCode>0</c:formatCode>
                <c:ptCount val="1"/>
                <c:pt idx="0">
                  <c:v>299941.02600000001</c:v>
                </c:pt>
              </c:numCache>
            </c:numRef>
          </c:xVal>
          <c:yVal>
            <c:numRef>
              <c:f>'13103'!$D$45</c:f>
              <c:numCache>
                <c:formatCode>0</c:formatCode>
                <c:ptCount val="1"/>
                <c:pt idx="0">
                  <c:v>411776.88900000002</c:v>
                </c:pt>
              </c:numCache>
            </c:numRef>
          </c:yVal>
          <c:smooth val="0"/>
          <c:extLst>
            <c:ext xmlns:c16="http://schemas.microsoft.com/office/drawing/2014/chart" uri="{C3380CC4-5D6E-409C-BE32-E72D297353CC}">
              <c16:uniqueId val="{00000005-0FD9-4732-BCF3-05475FA2516B}"/>
            </c:ext>
          </c:extLst>
        </c:ser>
        <c:ser>
          <c:idx val="6"/>
          <c:order val="6"/>
          <c:tx>
            <c:strRef>
              <c:f>'13103'!$B$46</c:f>
              <c:strCache>
                <c:ptCount val="1"/>
                <c:pt idx="0">
                  <c:v>Liberecký</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'13103'!$C$46</c:f>
              <c:numCache>
                <c:formatCode>0</c:formatCode>
                <c:ptCount val="1"/>
                <c:pt idx="0">
                  <c:v>165402.74900000001</c:v>
                </c:pt>
              </c:numCache>
            </c:numRef>
          </c:xVal>
          <c:yVal>
            <c:numRef>
              <c:f>'13103'!$D$46</c:f>
              <c:numCache>
                <c:formatCode>0</c:formatCode>
                <c:ptCount val="1"/>
                <c:pt idx="0">
                  <c:v>180387.851</c:v>
                </c:pt>
              </c:numCache>
            </c:numRef>
          </c:yVal>
          <c:smooth val="0"/>
          <c:extLst>
            <c:ext xmlns:c16="http://schemas.microsoft.com/office/drawing/2014/chart" uri="{C3380CC4-5D6E-409C-BE32-E72D297353CC}">
              <c16:uniqueId val="{00000006-0FD9-4732-BCF3-05475FA2516B}"/>
            </c:ext>
          </c:extLst>
        </c:ser>
        <c:ser>
          <c:idx val="7"/>
          <c:order val="7"/>
          <c:tx>
            <c:strRef>
              <c:f>'13103'!$B$47</c:f>
              <c:strCache>
                <c:ptCount val="1"/>
                <c:pt idx="0">
                  <c:v>Královehradecký</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'13103'!$C$47</c:f>
              <c:numCache>
                <c:formatCode>0</c:formatCode>
                <c:ptCount val="1"/>
                <c:pt idx="0">
                  <c:v>175620.61600000001</c:v>
                </c:pt>
              </c:numCache>
            </c:numRef>
          </c:xVal>
          <c:yVal>
            <c:numRef>
              <c:f>'13103'!$D$47</c:f>
              <c:numCache>
                <c:formatCode>0</c:formatCode>
                <c:ptCount val="1"/>
                <c:pt idx="0">
                  <c:v>206946.64799999999</c:v>
                </c:pt>
              </c:numCache>
            </c:numRef>
          </c:yVal>
          <c:smooth val="0"/>
          <c:extLst>
            <c:ext xmlns:c16="http://schemas.microsoft.com/office/drawing/2014/chart" uri="{C3380CC4-5D6E-409C-BE32-E72D297353CC}">
              <c16:uniqueId val="{00000007-0FD9-4732-BCF3-05475FA2516B}"/>
            </c:ext>
          </c:extLst>
        </c:ser>
        <c:ser>
          <c:idx val="8"/>
          <c:order val="8"/>
          <c:tx>
            <c:strRef>
              <c:f>'13103'!$B$48</c:f>
              <c:strCache>
                <c:ptCount val="1"/>
                <c:pt idx="0">
                  <c:v>Pardubický</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f>'13103'!$C$48</c:f>
              <c:numCache>
                <c:formatCode>0</c:formatCode>
                <c:ptCount val="1"/>
                <c:pt idx="0">
                  <c:v>253774.399</c:v>
                </c:pt>
              </c:numCache>
            </c:numRef>
          </c:xVal>
          <c:yVal>
            <c:numRef>
              <c:f>'13103'!$D$48</c:f>
              <c:numCache>
                <c:formatCode>0</c:formatCode>
                <c:ptCount val="1"/>
                <c:pt idx="0">
                  <c:v>312701.81300000002</c:v>
                </c:pt>
              </c:numCache>
            </c:numRef>
          </c:yVal>
          <c:smooth val="0"/>
          <c:extLst>
            <c:ext xmlns:c16="http://schemas.microsoft.com/office/drawing/2014/chart" uri="{C3380CC4-5D6E-409C-BE32-E72D297353CC}">
              <c16:uniqueId val="{00000008-0FD9-4732-BCF3-05475FA2516B}"/>
            </c:ext>
          </c:extLst>
        </c:ser>
        <c:ser>
          <c:idx val="9"/>
          <c:order val="9"/>
          <c:tx>
            <c:strRef>
              <c:f>'13103'!$B$49</c:f>
              <c:strCache>
                <c:ptCount val="1"/>
                <c:pt idx="0">
                  <c:v>Vysočina</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xVal>
            <c:numRef>
              <c:f>'13103'!$C$49</c:f>
              <c:numCache>
                <c:formatCode>0</c:formatCode>
                <c:ptCount val="1"/>
                <c:pt idx="0">
                  <c:v>156430.489</c:v>
                </c:pt>
              </c:numCache>
            </c:numRef>
          </c:xVal>
          <c:yVal>
            <c:numRef>
              <c:f>'13103'!$D$49</c:f>
              <c:numCache>
                <c:formatCode>0</c:formatCode>
                <c:ptCount val="1"/>
                <c:pt idx="0">
                  <c:v>179637.86900000001</c:v>
                </c:pt>
              </c:numCache>
            </c:numRef>
          </c:yVal>
          <c:smooth val="0"/>
          <c:extLst>
            <c:ext xmlns:c16="http://schemas.microsoft.com/office/drawing/2014/chart" uri="{C3380CC4-5D6E-409C-BE32-E72D297353CC}">
              <c16:uniqueId val="{00000009-0FD9-4732-BCF3-05475FA2516B}"/>
            </c:ext>
          </c:extLst>
        </c:ser>
        <c:ser>
          <c:idx val="10"/>
          <c:order val="10"/>
          <c:tx>
            <c:strRef>
              <c:f>'13103'!$B$50</c:f>
              <c:strCache>
                <c:ptCount val="1"/>
                <c:pt idx="0">
                  <c:v>Jihomoravský</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f>'13103'!$C$50</c:f>
              <c:numCache>
                <c:formatCode>0</c:formatCode>
                <c:ptCount val="1"/>
                <c:pt idx="0">
                  <c:v>262910.22100000002</c:v>
                </c:pt>
              </c:numCache>
            </c:numRef>
          </c:xVal>
          <c:yVal>
            <c:numRef>
              <c:f>'13103'!$D$50</c:f>
              <c:numCache>
                <c:formatCode>0</c:formatCode>
                <c:ptCount val="1"/>
                <c:pt idx="0">
                  <c:v>256956.69699999999</c:v>
                </c:pt>
              </c:numCache>
            </c:numRef>
          </c:yVal>
          <c:smooth val="0"/>
          <c:extLst>
            <c:ext xmlns:c16="http://schemas.microsoft.com/office/drawing/2014/chart" uri="{C3380CC4-5D6E-409C-BE32-E72D297353CC}">
              <c16:uniqueId val="{0000000A-0FD9-4732-BCF3-05475FA2516B}"/>
            </c:ext>
          </c:extLst>
        </c:ser>
        <c:ser>
          <c:idx val="11"/>
          <c:order val="11"/>
          <c:tx>
            <c:strRef>
              <c:f>'13103'!$B$51</c:f>
              <c:strCache>
                <c:ptCount val="1"/>
                <c:pt idx="0">
                  <c:v>Olomoucký</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f>'13103'!$C$51</c:f>
              <c:numCache>
                <c:formatCode>0</c:formatCode>
                <c:ptCount val="1"/>
                <c:pt idx="0">
                  <c:v>141403.405</c:v>
                </c:pt>
              </c:numCache>
            </c:numRef>
          </c:xVal>
          <c:yVal>
            <c:numRef>
              <c:f>'13103'!$D$51</c:f>
              <c:numCache>
                <c:formatCode>0</c:formatCode>
                <c:ptCount val="1"/>
                <c:pt idx="0">
                  <c:v>168120.318</c:v>
                </c:pt>
              </c:numCache>
            </c:numRef>
          </c:yVal>
          <c:smooth val="0"/>
          <c:extLst>
            <c:ext xmlns:c16="http://schemas.microsoft.com/office/drawing/2014/chart" uri="{C3380CC4-5D6E-409C-BE32-E72D297353CC}">
              <c16:uniqueId val="{0000000B-0FD9-4732-BCF3-05475FA2516B}"/>
            </c:ext>
          </c:extLst>
        </c:ser>
        <c:ser>
          <c:idx val="12"/>
          <c:order val="12"/>
          <c:tx>
            <c:strRef>
              <c:f>'13103'!$B$52</c:f>
              <c:strCache>
                <c:ptCount val="1"/>
                <c:pt idx="0">
                  <c:v>Zlínský      </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f>'13103'!$C$52</c:f>
              <c:numCache>
                <c:formatCode>0</c:formatCode>
                <c:ptCount val="1"/>
                <c:pt idx="0">
                  <c:v>181832.883</c:v>
                </c:pt>
              </c:numCache>
            </c:numRef>
          </c:xVal>
          <c:yVal>
            <c:numRef>
              <c:f>'13103'!$D$52</c:f>
              <c:numCache>
                <c:formatCode>0</c:formatCode>
                <c:ptCount val="1"/>
                <c:pt idx="0">
                  <c:v>215562.541</c:v>
                </c:pt>
              </c:numCache>
            </c:numRef>
          </c:yVal>
          <c:smooth val="0"/>
          <c:extLst>
            <c:ext xmlns:c16="http://schemas.microsoft.com/office/drawing/2014/chart" uri="{C3380CC4-5D6E-409C-BE32-E72D297353CC}">
              <c16:uniqueId val="{0000000C-0FD9-4732-BCF3-05475FA2516B}"/>
            </c:ext>
          </c:extLst>
        </c:ser>
        <c:ser>
          <c:idx val="13"/>
          <c:order val="13"/>
          <c:tx>
            <c:strRef>
              <c:f>'13103'!$B$53</c:f>
              <c:strCache>
                <c:ptCount val="1"/>
                <c:pt idx="0">
                  <c:v>Moravskoslezský</c:v>
                </c:pt>
              </c:strCache>
            </c:strRef>
          </c:tx>
          <c:spPr>
            <a:ln w="25400" cap="rnd">
              <a:noFill/>
              <a:round/>
            </a:ln>
            <a:effectLst/>
          </c:spPr>
          <c:marker>
            <c:symbol val="circle"/>
            <c:size val="5"/>
            <c:spPr>
              <a:solidFill>
                <a:srgbClr val="FF0000"/>
              </a:solidFill>
              <a:ln w="9525">
                <a:solidFill>
                  <a:schemeClr val="accent2">
                    <a:lumMod val="80000"/>
                    <a:lumOff val="20000"/>
                  </a:schemeClr>
                </a:solidFill>
              </a:ln>
              <a:effectLst/>
            </c:spPr>
          </c:marker>
          <c:xVal>
            <c:numRef>
              <c:f>'13103'!$C$53</c:f>
              <c:numCache>
                <c:formatCode>0</c:formatCode>
                <c:ptCount val="1"/>
                <c:pt idx="0">
                  <c:v>523970.538</c:v>
                </c:pt>
              </c:numCache>
            </c:numRef>
          </c:xVal>
          <c:yVal>
            <c:numRef>
              <c:f>'13103'!$D$53</c:f>
              <c:numCache>
                <c:formatCode>0</c:formatCode>
                <c:ptCount val="1"/>
                <c:pt idx="0">
                  <c:v>664939.97</c:v>
                </c:pt>
              </c:numCache>
            </c:numRef>
          </c:yVal>
          <c:smooth val="0"/>
          <c:extLst>
            <c:ext xmlns:c16="http://schemas.microsoft.com/office/drawing/2014/chart" uri="{C3380CC4-5D6E-409C-BE32-E72D297353CC}">
              <c16:uniqueId val="{0000000D-0FD9-4732-BCF3-05475FA2516B}"/>
            </c:ext>
          </c:extLst>
        </c:ser>
        <c:dLbls>
          <c:showLegendKey val="0"/>
          <c:showVal val="0"/>
          <c:showCatName val="0"/>
          <c:showSerName val="0"/>
          <c:showPercent val="0"/>
          <c:showBubbleSize val="0"/>
        </c:dLbls>
        <c:axId val="603681247"/>
        <c:axId val="603667103"/>
      </c:scatterChart>
      <c:valAx>
        <c:axId val="603681247"/>
        <c:scaling>
          <c:orientation val="minMax"/>
          <c:max val="1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cs-CZ">
                    <a:solidFill>
                      <a:sysClr val="windowText" lastClr="000000"/>
                    </a:solidFill>
                  </a:rPr>
                  <a:t>2018 (mil.</a:t>
                </a:r>
                <a:r>
                  <a:rPr lang="cs-CZ" baseline="0">
                    <a:solidFill>
                      <a:sysClr val="windowText" lastClr="000000"/>
                    </a:solidFill>
                  </a:rPr>
                  <a:t> Kč)</a:t>
                </a:r>
                <a:endParaRPr lang="cs-CZ">
                  <a:solidFill>
                    <a:sysClr val="windowText" lastClr="000000"/>
                  </a:solidFill>
                </a:endParaRPr>
              </a:p>
            </c:rich>
          </c:tx>
          <c:layout>
            <c:manualLayout>
              <c:xMode val="edge"/>
              <c:yMode val="edge"/>
              <c:x val="0.51806261148216515"/>
              <c:y val="0.75469089033895953"/>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cs-CZ"/>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cs-CZ"/>
          </a:p>
        </c:txPr>
        <c:crossAx val="603667103"/>
        <c:crosses val="autoZero"/>
        <c:crossBetween val="midCat"/>
      </c:valAx>
      <c:valAx>
        <c:axId val="603667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cs-CZ">
                    <a:solidFill>
                      <a:sysClr val="windowText" lastClr="000000"/>
                    </a:solidFill>
                  </a:rPr>
                  <a:t>2022 (mil. Kč)</a:t>
                </a:r>
              </a:p>
            </c:rich>
          </c:tx>
          <c:layout>
            <c:manualLayout>
              <c:xMode val="edge"/>
              <c:yMode val="edge"/>
              <c:x val="1.1242270938729624E-2"/>
              <c:y val="0.2909534290922568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cs-CZ"/>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crossAx val="603681247"/>
        <c:crosses val="autoZero"/>
        <c:crossBetween val="midCat"/>
      </c:valAx>
      <c:spPr>
        <a:noFill/>
        <a:ln>
          <a:noFill/>
        </a:ln>
        <a:effectLst/>
      </c:spPr>
    </c:plotArea>
    <c:legend>
      <c:legendPos val="b"/>
      <c:layout>
        <c:manualLayout>
          <c:xMode val="edge"/>
          <c:yMode val="edge"/>
          <c:x val="7.0777619913868259E-2"/>
          <c:y val="0.80210578864961768"/>
          <c:w val="0.88542621042521452"/>
          <c:h val="0.17483945630715469"/>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cs-CZ"/>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'13103'!$W$11</c:f>
              <c:strCache>
                <c:ptCount val="1"/>
                <c:pt idx="0">
                  <c:v>Výroba potravinářských výrobků</c:v>
                </c:pt>
              </c:strCache>
            </c:strRef>
          </c:tx>
          <c:spPr>
            <a:ln w="25400" cap="rnd">
              <a:noFill/>
              <a:round/>
            </a:ln>
            <a:effectLst/>
          </c:spPr>
          <c:marker>
            <c:symbol val="circle"/>
            <c:size val="5"/>
            <c:spPr>
              <a:solidFill>
                <a:schemeClr val="accent1"/>
              </a:solidFill>
              <a:ln w="9525">
                <a:solidFill>
                  <a:schemeClr val="accent1"/>
                </a:solidFill>
              </a:ln>
              <a:effectLst/>
            </c:spPr>
          </c:marker>
          <c:xVal>
            <c:numRef>
              <c:f>'13103'!$AL$11</c:f>
              <c:numCache>
                <c:formatCode>#\ ##0_ ;\-#\ ##0\ </c:formatCode>
                <c:ptCount val="1"/>
                <c:pt idx="0">
                  <c:v>7513.04</c:v>
                </c:pt>
              </c:numCache>
            </c:numRef>
          </c:xVal>
          <c:yVal>
            <c:numRef>
              <c:f>'13103'!$AM$11</c:f>
              <c:numCache>
                <c:formatCode>#\ ##0_ ;\-#\ ##0\ </c:formatCode>
                <c:ptCount val="1"/>
                <c:pt idx="0">
                  <c:v>9179.8909999999923</c:v>
                </c:pt>
              </c:numCache>
            </c:numRef>
          </c:yVal>
          <c:smooth val="0"/>
          <c:extLst>
            <c:ext xmlns:c16="http://schemas.microsoft.com/office/drawing/2014/chart" uri="{C3380CC4-5D6E-409C-BE32-E72D297353CC}">
              <c16:uniqueId val="{00000000-EA84-4E5D-A6EA-65258BD50A6F}"/>
            </c:ext>
          </c:extLst>
        </c:ser>
        <c:ser>
          <c:idx val="1"/>
          <c:order val="1"/>
          <c:tx>
            <c:strRef>
              <c:f>'13103'!$W$12</c:f>
              <c:strCache>
                <c:ptCount val="1"/>
                <c:pt idx="0">
                  <c:v>Výroba nápojů</c:v>
                </c:pt>
              </c:strCache>
            </c:strRef>
          </c:tx>
          <c:spPr>
            <a:ln w="25400" cap="rnd">
              <a:noFill/>
              <a:round/>
            </a:ln>
            <a:effectLst/>
          </c:spPr>
          <c:marker>
            <c:symbol val="circle"/>
            <c:size val="5"/>
            <c:spPr>
              <a:solidFill>
                <a:schemeClr val="accent2"/>
              </a:solidFill>
              <a:ln w="9525">
                <a:solidFill>
                  <a:schemeClr val="accent2"/>
                </a:solidFill>
              </a:ln>
              <a:effectLst/>
            </c:spPr>
          </c:marker>
          <c:xVal>
            <c:strRef>
              <c:f>'13103'!$AL$12</c:f>
              <c:strCache>
                <c:ptCount val="1"/>
                <c:pt idx="0">
                  <c:v>i. d. </c:v>
                </c:pt>
              </c:strCache>
            </c:strRef>
          </c:xVal>
          <c:yVal>
            <c:numRef>
              <c:f>'13103'!$AM$12</c:f>
              <c:numCache>
                <c:formatCode>#\ ##0_ ;\-#\ ##0\ </c:formatCode>
                <c:ptCount val="1"/>
                <c:pt idx="0">
                  <c:v>0</c:v>
                </c:pt>
              </c:numCache>
            </c:numRef>
          </c:yVal>
          <c:smooth val="0"/>
          <c:extLst>
            <c:ext xmlns:c16="http://schemas.microsoft.com/office/drawing/2014/chart" uri="{C3380CC4-5D6E-409C-BE32-E72D297353CC}">
              <c16:uniqueId val="{00000001-EA84-4E5D-A6EA-65258BD50A6F}"/>
            </c:ext>
          </c:extLst>
        </c:ser>
        <c:ser>
          <c:idx val="2"/>
          <c:order val="2"/>
          <c:tx>
            <c:strRef>
              <c:f>'13103'!$W$13</c:f>
              <c:strCache>
                <c:ptCount val="1"/>
                <c:pt idx="0">
                  <c:v>Výroba tabákových výrobků</c:v>
                </c:pt>
              </c:strCache>
            </c:strRef>
          </c:tx>
          <c:spPr>
            <a:ln w="25400" cap="rnd">
              <a:noFill/>
              <a:round/>
            </a:ln>
            <a:effectLst/>
          </c:spPr>
          <c:marker>
            <c:symbol val="circle"/>
            <c:size val="5"/>
            <c:spPr>
              <a:solidFill>
                <a:schemeClr val="accent3"/>
              </a:solidFill>
              <a:ln w="9525">
                <a:solidFill>
                  <a:schemeClr val="accent3"/>
                </a:solidFill>
              </a:ln>
              <a:effectLst/>
            </c:spPr>
          </c:marker>
          <c:xVal>
            <c:strRef>
              <c:f>'13103'!$AL$13</c:f>
              <c:strCache>
                <c:ptCount val="1"/>
                <c:pt idx="0">
                  <c:v>- </c:v>
                </c:pt>
              </c:strCache>
            </c:strRef>
          </c:xVal>
          <c:yVal>
            <c:numRef>
              <c:f>'13103'!$AM$13</c:f>
              <c:numCache>
                <c:formatCode>#\ ##0_ ;\-#\ ##0\ </c:formatCode>
                <c:ptCount val="1"/>
                <c:pt idx="0">
                  <c:v>0</c:v>
                </c:pt>
              </c:numCache>
            </c:numRef>
          </c:yVal>
          <c:smooth val="0"/>
          <c:extLst>
            <c:ext xmlns:c16="http://schemas.microsoft.com/office/drawing/2014/chart" uri="{C3380CC4-5D6E-409C-BE32-E72D297353CC}">
              <c16:uniqueId val="{00000002-EA84-4E5D-A6EA-65258BD50A6F}"/>
            </c:ext>
          </c:extLst>
        </c:ser>
        <c:ser>
          <c:idx val="3"/>
          <c:order val="3"/>
          <c:tx>
            <c:strRef>
              <c:f>'13103'!$W$14</c:f>
              <c:strCache>
                <c:ptCount val="1"/>
                <c:pt idx="0">
                  <c:v>Výroba textilií</c:v>
                </c:pt>
              </c:strCache>
            </c:strRef>
          </c:tx>
          <c:spPr>
            <a:ln w="25400" cap="rnd">
              <a:noFill/>
              <a:round/>
            </a:ln>
            <a:effectLst/>
          </c:spPr>
          <c:marker>
            <c:symbol val="circle"/>
            <c:size val="5"/>
            <c:spPr>
              <a:solidFill>
                <a:schemeClr val="accent4"/>
              </a:solidFill>
              <a:ln w="9525">
                <a:solidFill>
                  <a:schemeClr val="accent4"/>
                </a:solidFill>
              </a:ln>
              <a:effectLst/>
            </c:spPr>
          </c:marker>
          <c:xVal>
            <c:numRef>
              <c:f>'13103'!$AL$14</c:f>
              <c:numCache>
                <c:formatCode>#\ ##0_ ;\-#\ ##0\ </c:formatCode>
                <c:ptCount val="1"/>
                <c:pt idx="0">
                  <c:v>1500.498</c:v>
                </c:pt>
              </c:numCache>
            </c:numRef>
          </c:xVal>
          <c:yVal>
            <c:numRef>
              <c:f>'13103'!$AM$14</c:f>
              <c:numCache>
                <c:formatCode>#\ ##0_ ;\-#\ ##0\ </c:formatCode>
                <c:ptCount val="1"/>
                <c:pt idx="0">
                  <c:v>1249.221</c:v>
                </c:pt>
              </c:numCache>
            </c:numRef>
          </c:yVal>
          <c:smooth val="0"/>
          <c:extLst>
            <c:ext xmlns:c16="http://schemas.microsoft.com/office/drawing/2014/chart" uri="{C3380CC4-5D6E-409C-BE32-E72D297353CC}">
              <c16:uniqueId val="{00000003-EA84-4E5D-A6EA-65258BD50A6F}"/>
            </c:ext>
          </c:extLst>
        </c:ser>
        <c:ser>
          <c:idx val="4"/>
          <c:order val="4"/>
          <c:tx>
            <c:strRef>
              <c:f>'13103'!$W$15</c:f>
              <c:strCache>
                <c:ptCount val="1"/>
                <c:pt idx="0">
                  <c:v>Výroba oděvů</c:v>
                </c:pt>
              </c:strCache>
            </c:strRef>
          </c:tx>
          <c:spPr>
            <a:ln w="25400" cap="rnd">
              <a:noFill/>
              <a:round/>
            </a:ln>
            <a:effectLst/>
          </c:spPr>
          <c:marker>
            <c:symbol val="circle"/>
            <c:size val="5"/>
            <c:spPr>
              <a:solidFill>
                <a:schemeClr val="accent5"/>
              </a:solidFill>
              <a:ln w="9525">
                <a:solidFill>
                  <a:schemeClr val="accent5"/>
                </a:solidFill>
              </a:ln>
              <a:effectLst/>
            </c:spPr>
          </c:marker>
          <c:xVal>
            <c:strRef>
              <c:f>'13103'!$AL$15</c:f>
              <c:strCache>
                <c:ptCount val="1"/>
                <c:pt idx="0">
                  <c:v>i. d. </c:v>
                </c:pt>
              </c:strCache>
            </c:strRef>
          </c:xVal>
          <c:yVal>
            <c:numRef>
              <c:f>'13103'!$AM$15</c:f>
              <c:numCache>
                <c:formatCode>#\ ##0_ ;\-#\ ##0\ </c:formatCode>
                <c:ptCount val="1"/>
                <c:pt idx="0">
                  <c:v>0</c:v>
                </c:pt>
              </c:numCache>
            </c:numRef>
          </c:yVal>
          <c:smooth val="0"/>
          <c:extLst>
            <c:ext xmlns:c16="http://schemas.microsoft.com/office/drawing/2014/chart" uri="{C3380CC4-5D6E-409C-BE32-E72D297353CC}">
              <c16:uniqueId val="{00000004-EA84-4E5D-A6EA-65258BD50A6F}"/>
            </c:ext>
          </c:extLst>
        </c:ser>
        <c:ser>
          <c:idx val="5"/>
          <c:order val="5"/>
          <c:tx>
            <c:strRef>
              <c:f>'13103'!$W$16</c:f>
              <c:strCache>
                <c:ptCount val="1"/>
                <c:pt idx="0">
                  <c:v>Výroba usní a souvisejících výrobků</c:v>
                </c:pt>
              </c:strCache>
            </c:strRef>
          </c:tx>
          <c:spPr>
            <a:ln w="25400" cap="rnd">
              <a:noFill/>
              <a:round/>
            </a:ln>
            <a:effectLst/>
          </c:spPr>
          <c:marker>
            <c:symbol val="circle"/>
            <c:size val="5"/>
            <c:spPr>
              <a:solidFill>
                <a:schemeClr val="accent6"/>
              </a:solidFill>
              <a:ln w="9525">
                <a:solidFill>
                  <a:schemeClr val="accent6"/>
                </a:solidFill>
              </a:ln>
              <a:effectLst/>
            </c:spPr>
          </c:marker>
          <c:xVal>
            <c:strRef>
              <c:f>'13103'!$AL$16</c:f>
              <c:strCache>
                <c:ptCount val="1"/>
                <c:pt idx="0">
                  <c:v>- </c:v>
                </c:pt>
              </c:strCache>
            </c:strRef>
          </c:xVal>
          <c:yVal>
            <c:numRef>
              <c:f>'13103'!$AM$16</c:f>
              <c:numCache>
                <c:formatCode>#\ ##0_ ;\-#\ ##0\ </c:formatCode>
                <c:ptCount val="1"/>
                <c:pt idx="0">
                  <c:v>0</c:v>
                </c:pt>
              </c:numCache>
            </c:numRef>
          </c:yVal>
          <c:smooth val="0"/>
          <c:extLst>
            <c:ext xmlns:c16="http://schemas.microsoft.com/office/drawing/2014/chart" uri="{C3380CC4-5D6E-409C-BE32-E72D297353CC}">
              <c16:uniqueId val="{00000005-EA84-4E5D-A6EA-65258BD50A6F}"/>
            </c:ext>
          </c:extLst>
        </c:ser>
        <c:ser>
          <c:idx val="6"/>
          <c:order val="6"/>
          <c:tx>
            <c:strRef>
              <c:f>'13103'!$W$17</c:f>
              <c:strCache>
                <c:ptCount val="1"/>
                <c:pt idx="0">
                  <c:v>Zpracování dřeva, výroba dřevěných, korkových, proutěných a slaměných výrobků, kromě nábytku</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strRef>
              <c:f>'13103'!$AL$17</c:f>
              <c:strCache>
                <c:ptCount val="1"/>
                <c:pt idx="0">
                  <c:v>i. d. </c:v>
                </c:pt>
              </c:strCache>
            </c:strRef>
          </c:xVal>
          <c:yVal>
            <c:numRef>
              <c:f>'13103'!$AM$17</c:f>
              <c:numCache>
                <c:formatCode>#\ ##0_ ;\-#\ ##0\ </c:formatCode>
                <c:ptCount val="1"/>
                <c:pt idx="0">
                  <c:v>0</c:v>
                </c:pt>
              </c:numCache>
            </c:numRef>
          </c:yVal>
          <c:smooth val="0"/>
          <c:extLst>
            <c:ext xmlns:c16="http://schemas.microsoft.com/office/drawing/2014/chart" uri="{C3380CC4-5D6E-409C-BE32-E72D297353CC}">
              <c16:uniqueId val="{00000006-EA84-4E5D-A6EA-65258BD50A6F}"/>
            </c:ext>
          </c:extLst>
        </c:ser>
        <c:ser>
          <c:idx val="7"/>
          <c:order val="7"/>
          <c:tx>
            <c:strRef>
              <c:f>'13103'!$W$18</c:f>
              <c:strCache>
                <c:ptCount val="1"/>
                <c:pt idx="0">
                  <c:v>Výroba papíru a výrobků z papíru</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'13103'!$AL$18</c:f>
              <c:numCache>
                <c:formatCode>#\ ##0_ ;\-#\ ##0\ </c:formatCode>
                <c:ptCount val="1"/>
                <c:pt idx="0">
                  <c:v>10750.442999999996</c:v>
                </c:pt>
              </c:numCache>
            </c:numRef>
          </c:xVal>
          <c:yVal>
            <c:numRef>
              <c:f>'13103'!$AM$18</c:f>
              <c:numCache>
                <c:formatCode>#\ ##0_ ;\-#\ ##0\ </c:formatCode>
                <c:ptCount val="1"/>
                <c:pt idx="0">
                  <c:v>14149.712000000003</c:v>
                </c:pt>
              </c:numCache>
            </c:numRef>
          </c:yVal>
          <c:smooth val="0"/>
          <c:extLst>
            <c:ext xmlns:c16="http://schemas.microsoft.com/office/drawing/2014/chart" uri="{C3380CC4-5D6E-409C-BE32-E72D297353CC}">
              <c16:uniqueId val="{00000007-EA84-4E5D-A6EA-65258BD50A6F}"/>
            </c:ext>
          </c:extLst>
        </c:ser>
        <c:ser>
          <c:idx val="8"/>
          <c:order val="8"/>
          <c:tx>
            <c:strRef>
              <c:f>'13103'!$W$19</c:f>
              <c:strCache>
                <c:ptCount val="1"/>
                <c:pt idx="0">
                  <c:v>Tisk a rozmnožování nahraných nosičů</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f>'13103'!$AL$19</c:f>
              <c:numCache>
                <c:formatCode>#\ ##0_ ;\-#\ ##0\ </c:formatCode>
                <c:ptCount val="1"/>
                <c:pt idx="0">
                  <c:v>1527.768</c:v>
                </c:pt>
              </c:numCache>
            </c:numRef>
          </c:xVal>
          <c:yVal>
            <c:numRef>
              <c:f>'13103'!$AM$19</c:f>
              <c:numCache>
                <c:formatCode>#\ ##0_ ;\-#\ ##0\ </c:formatCode>
                <c:ptCount val="1"/>
                <c:pt idx="0">
                  <c:v>0</c:v>
                </c:pt>
              </c:numCache>
            </c:numRef>
          </c:yVal>
          <c:smooth val="0"/>
          <c:extLst>
            <c:ext xmlns:c16="http://schemas.microsoft.com/office/drawing/2014/chart" uri="{C3380CC4-5D6E-409C-BE32-E72D297353CC}">
              <c16:uniqueId val="{00000008-EA84-4E5D-A6EA-65258BD50A6F}"/>
            </c:ext>
          </c:extLst>
        </c:ser>
        <c:ser>
          <c:idx val="9"/>
          <c:order val="9"/>
          <c:tx>
            <c:strRef>
              <c:f>'13103'!$W$20</c:f>
              <c:strCache>
                <c:ptCount val="1"/>
                <c:pt idx="0">
                  <c:v>Výroba koksu a rafinovaných ropných produktů</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xVal>
            <c:strRef>
              <c:f>'13103'!$AL$20</c:f>
              <c:strCache>
                <c:ptCount val="1"/>
                <c:pt idx="0">
                  <c:v>i. d. </c:v>
                </c:pt>
              </c:strCache>
            </c:strRef>
          </c:xVal>
          <c:yVal>
            <c:numRef>
              <c:f>'13103'!$AM$20</c:f>
              <c:numCache>
                <c:formatCode>#\ ##0_ ;\-#\ ##0\ </c:formatCode>
                <c:ptCount val="1"/>
                <c:pt idx="0">
                  <c:v>0</c:v>
                </c:pt>
              </c:numCache>
            </c:numRef>
          </c:yVal>
          <c:smooth val="0"/>
          <c:extLst>
            <c:ext xmlns:c16="http://schemas.microsoft.com/office/drawing/2014/chart" uri="{C3380CC4-5D6E-409C-BE32-E72D297353CC}">
              <c16:uniqueId val="{00000009-EA84-4E5D-A6EA-65258BD50A6F}"/>
            </c:ext>
          </c:extLst>
        </c:ser>
        <c:ser>
          <c:idx val="10"/>
          <c:order val="10"/>
          <c:tx>
            <c:strRef>
              <c:f>'13103'!$W$21</c:f>
              <c:strCache>
                <c:ptCount val="1"/>
                <c:pt idx="0">
                  <c:v>Výroba chemických látek a chemic-
kých přípravků</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f>'13103'!$AL$21</c:f>
              <c:numCache>
                <c:formatCode>#\ ##0_ ;\-#\ ##0\ </c:formatCode>
                <c:ptCount val="1"/>
                <c:pt idx="0">
                  <c:v>7406.2290000000003</c:v>
                </c:pt>
              </c:numCache>
            </c:numRef>
          </c:xVal>
          <c:yVal>
            <c:numRef>
              <c:f>'13103'!$AM$21</c:f>
              <c:numCache>
                <c:formatCode>#\ ##0_ ;\-#\ ##0\ </c:formatCode>
                <c:ptCount val="1"/>
                <c:pt idx="0">
                  <c:v>11668.731000000003</c:v>
                </c:pt>
              </c:numCache>
            </c:numRef>
          </c:yVal>
          <c:smooth val="0"/>
          <c:extLst>
            <c:ext xmlns:c16="http://schemas.microsoft.com/office/drawing/2014/chart" uri="{C3380CC4-5D6E-409C-BE32-E72D297353CC}">
              <c16:uniqueId val="{0000000A-EA84-4E5D-A6EA-65258BD50A6F}"/>
            </c:ext>
          </c:extLst>
        </c:ser>
        <c:ser>
          <c:idx val="11"/>
          <c:order val="11"/>
          <c:tx>
            <c:strRef>
              <c:f>'13103'!$W$22</c:f>
              <c:strCache>
                <c:ptCount val="1"/>
                <c:pt idx="0">
                  <c:v>Výroba základních farmaceutických výrobků a farmaceutických přípravků</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f>'13103'!$AL$22</c:f>
              <c:numCache>
                <c:formatCode>#\ ##0_ ;\-#\ ##0\ </c:formatCode>
                <c:ptCount val="1"/>
                <c:pt idx="0">
                  <c:v>13038.391</c:v>
                </c:pt>
              </c:numCache>
            </c:numRef>
          </c:xVal>
          <c:yVal>
            <c:numRef>
              <c:f>'13103'!$AM$22</c:f>
              <c:numCache>
                <c:formatCode>#\ ##0_ ;\-#\ ##0\ </c:formatCode>
                <c:ptCount val="1"/>
                <c:pt idx="0">
                  <c:v>17527.611999999994</c:v>
                </c:pt>
              </c:numCache>
            </c:numRef>
          </c:yVal>
          <c:smooth val="0"/>
          <c:extLst>
            <c:ext xmlns:c16="http://schemas.microsoft.com/office/drawing/2014/chart" uri="{C3380CC4-5D6E-409C-BE32-E72D297353CC}">
              <c16:uniqueId val="{0000000B-EA84-4E5D-A6EA-65258BD50A6F}"/>
            </c:ext>
          </c:extLst>
        </c:ser>
        <c:ser>
          <c:idx val="12"/>
          <c:order val="12"/>
          <c:tx>
            <c:strRef>
              <c:f>'13103'!$W$23</c:f>
              <c:strCache>
                <c:ptCount val="1"/>
                <c:pt idx="0">
                  <c:v>Výroba pryžových a plastových výrobků</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f>'13103'!$AL$23</c:f>
              <c:numCache>
                <c:formatCode>#\ ##0_ ;\-#\ ##0\ </c:formatCode>
                <c:ptCount val="1"/>
                <c:pt idx="0">
                  <c:v>8236.2759999999926</c:v>
                </c:pt>
              </c:numCache>
            </c:numRef>
          </c:xVal>
          <c:yVal>
            <c:numRef>
              <c:f>'13103'!$AM$23</c:f>
              <c:numCache>
                <c:formatCode>#\ ##0_ ;\-#\ ##0\ </c:formatCode>
                <c:ptCount val="1"/>
                <c:pt idx="0">
                  <c:v>9600.4320000000007</c:v>
                </c:pt>
              </c:numCache>
            </c:numRef>
          </c:yVal>
          <c:smooth val="0"/>
          <c:extLst>
            <c:ext xmlns:c16="http://schemas.microsoft.com/office/drawing/2014/chart" uri="{C3380CC4-5D6E-409C-BE32-E72D297353CC}">
              <c16:uniqueId val="{0000000C-EA84-4E5D-A6EA-65258BD50A6F}"/>
            </c:ext>
          </c:extLst>
        </c:ser>
        <c:ser>
          <c:idx val="13"/>
          <c:order val="13"/>
          <c:tx>
            <c:strRef>
              <c:f>'13103'!$W$24</c:f>
              <c:strCache>
                <c:ptCount val="1"/>
                <c:pt idx="0">
                  <c:v>Výroba ostatních nekovových minerálních výrobků</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numRef>
              <c:f>'13103'!$AL$24</c:f>
              <c:numCache>
                <c:formatCode>#\ ##0_ ;\-#\ ##0\ </c:formatCode>
                <c:ptCount val="1"/>
                <c:pt idx="0">
                  <c:v>3558.5160000000001</c:v>
                </c:pt>
              </c:numCache>
            </c:numRef>
          </c:xVal>
          <c:yVal>
            <c:numRef>
              <c:f>'13103'!$AM$24</c:f>
              <c:numCache>
                <c:formatCode>#\ ##0_ ;\-#\ ##0\ </c:formatCode>
                <c:ptCount val="1"/>
                <c:pt idx="0">
                  <c:v>3490.752</c:v>
                </c:pt>
              </c:numCache>
            </c:numRef>
          </c:yVal>
          <c:smooth val="0"/>
          <c:extLst>
            <c:ext xmlns:c16="http://schemas.microsoft.com/office/drawing/2014/chart" uri="{C3380CC4-5D6E-409C-BE32-E72D297353CC}">
              <c16:uniqueId val="{0000000D-EA84-4E5D-A6EA-65258BD50A6F}"/>
            </c:ext>
          </c:extLst>
        </c:ser>
        <c:ser>
          <c:idx val="14"/>
          <c:order val="14"/>
          <c:tx>
            <c:strRef>
              <c:f>'13103'!$W$25</c:f>
              <c:strCache>
                <c:ptCount val="1"/>
                <c:pt idx="0">
                  <c:v>Výroba základních kovů, hutní zpracování kovů; slévárenství</c:v>
                </c:pt>
              </c:strCache>
            </c:strRef>
          </c:tx>
          <c:spPr>
            <a:ln w="25400" cap="rnd">
              <a:noFill/>
              <a:round/>
            </a:ln>
            <a:effectLst/>
          </c:spPr>
          <c:marker>
            <c:symbol val="circle"/>
            <c:size val="5"/>
            <c:spPr>
              <a:solidFill>
                <a:srgbClr val="FF0000"/>
              </a:solidFill>
              <a:ln w="9525">
                <a:solidFill>
                  <a:srgbClr val="FF0000"/>
                </a:solidFill>
              </a:ln>
              <a:effectLst/>
            </c:spPr>
          </c:marker>
          <c:dLbls>
            <c:dLbl>
              <c:idx val="0"/>
              <c:layout>
                <c:manualLayout>
                  <c:x val="-0.11463844797178137"/>
                  <c:y val="-0.10785824345146389"/>
                </c:manualLayout>
              </c:layout>
              <c:tx>
                <c:rich>
                  <a:bodyPr rot="0" spcFirstLastPara="1" vertOverflow="clip" horzOverflow="clip" vert="horz" wrap="square" lIns="38100" tIns="19050" rIns="38100" bIns="19050" anchor="ctr" anchorCtr="0">
                    <a:spAutoFit/>
                  </a:bodyPr>
                  <a:lstStyle/>
                  <a:p>
                    <a:pPr algn="l">
                      <a:defRPr sz="900" b="0" i="0" u="none" strike="noStrike" kern="1200" baseline="0">
                        <a:solidFill>
                          <a:sysClr val="windowText" lastClr="000000"/>
                        </a:solidFill>
                        <a:latin typeface="+mn-lt"/>
                        <a:ea typeface="+mn-ea"/>
                        <a:cs typeface="+mn-cs"/>
                      </a:defRPr>
                    </a:pPr>
                    <a:r>
                      <a:rPr lang="en-US" sz="800" baseline="0"/>
                      <a:t> C 24 - Výroba základních kovů, hutní zpracování kovů; slévárenství  </a:t>
                    </a:r>
                    <a:endParaRPr lang="en-US" sz="800"/>
                  </a:p>
                </c:rich>
              </c:tx>
              <c:spPr>
                <a:solidFill>
                  <a:sysClr val="window" lastClr="FFFFFF"/>
                </a:solidFill>
                <a:ln>
                  <a:solidFill>
                    <a:sysClr val="windowText" lastClr="000000">
                      <a:lumMod val="25000"/>
                      <a:lumOff val="7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DataLabelsRange val="0"/>
                </c:ext>
                <c:ext xmlns:c16="http://schemas.microsoft.com/office/drawing/2014/chart" uri="{C3380CC4-5D6E-409C-BE32-E72D297353CC}">
                  <c16:uniqueId val="{0000000E-EA84-4E5D-A6EA-65258BD50A6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cs-CZ"/>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'13103'!$AL$25</c:f>
              <c:numCache>
                <c:formatCode>#\ ##0_ ;\-#\ ##0\ </c:formatCode>
                <c:ptCount val="1"/>
                <c:pt idx="0">
                  <c:v>103548.872</c:v>
                </c:pt>
              </c:numCache>
            </c:numRef>
          </c:xVal>
          <c:yVal>
            <c:numRef>
              <c:f>'13103'!$AM$25</c:f>
              <c:numCache>
                <c:formatCode>#\ ##0_ ;\-#\ ##0\ </c:formatCode>
                <c:ptCount val="1"/>
                <c:pt idx="0">
                  <c:v>141979.133</c:v>
                </c:pt>
              </c:numCache>
            </c:numRef>
          </c:yVal>
          <c:smooth val="0"/>
          <c:extLst>
            <c:ext xmlns:c16="http://schemas.microsoft.com/office/drawing/2014/chart" uri="{C3380CC4-5D6E-409C-BE32-E72D297353CC}">
              <c16:uniqueId val="{0000000F-EA84-4E5D-A6EA-65258BD50A6F}"/>
            </c:ext>
          </c:extLst>
        </c:ser>
        <c:ser>
          <c:idx val="15"/>
          <c:order val="15"/>
          <c:tx>
            <c:strRef>
              <c:f>'13103'!$W$26</c:f>
              <c:strCache>
                <c:ptCount val="1"/>
                <c:pt idx="0">
                  <c:v>Výroba kovových konstrukcí a kovoděl-
ných výrobků, kromě strojů a zařízení</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xVal>
            <c:numRef>
              <c:f>'13103'!$AL$26</c:f>
              <c:numCache>
                <c:formatCode>#\ ##0_ ;\-#\ ##0\ </c:formatCode>
                <c:ptCount val="1"/>
                <c:pt idx="0">
                  <c:v>18556.904999999999</c:v>
                </c:pt>
              </c:numCache>
            </c:numRef>
          </c:xVal>
          <c:yVal>
            <c:numRef>
              <c:f>'13103'!$AM$26</c:f>
              <c:numCache>
                <c:formatCode>#\ ##0_ ;\-#\ ##0\ </c:formatCode>
                <c:ptCount val="1"/>
                <c:pt idx="0">
                  <c:v>26293.546999999999</c:v>
                </c:pt>
              </c:numCache>
            </c:numRef>
          </c:yVal>
          <c:smooth val="0"/>
          <c:extLst>
            <c:ext xmlns:c16="http://schemas.microsoft.com/office/drawing/2014/chart" uri="{C3380CC4-5D6E-409C-BE32-E72D297353CC}">
              <c16:uniqueId val="{00000010-EA84-4E5D-A6EA-65258BD50A6F}"/>
            </c:ext>
          </c:extLst>
        </c:ser>
        <c:ser>
          <c:idx val="16"/>
          <c:order val="16"/>
          <c:tx>
            <c:strRef>
              <c:f>'13103'!$W$27</c:f>
              <c:strCache>
                <c:ptCount val="1"/>
                <c:pt idx="0">
                  <c:v>Výroba počítačů, elektronických
a optických přístrojů a zařízení</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xVal>
            <c:numRef>
              <c:f>'13103'!$AL$27</c:f>
              <c:numCache>
                <c:formatCode>#\ ##0_ ;\-#\ ##0\ </c:formatCode>
                <c:ptCount val="1"/>
                <c:pt idx="0">
                  <c:v>2499.9920000000002</c:v>
                </c:pt>
              </c:numCache>
            </c:numRef>
          </c:xVal>
          <c:yVal>
            <c:numRef>
              <c:f>'13103'!$AM$27</c:f>
              <c:numCache>
                <c:formatCode>#\ ##0_ ;\-#\ ##0\ </c:formatCode>
                <c:ptCount val="1"/>
                <c:pt idx="0">
                  <c:v>3747.4270000000001</c:v>
                </c:pt>
              </c:numCache>
            </c:numRef>
          </c:yVal>
          <c:smooth val="0"/>
          <c:extLst>
            <c:ext xmlns:c16="http://schemas.microsoft.com/office/drawing/2014/chart" uri="{C3380CC4-5D6E-409C-BE32-E72D297353CC}">
              <c16:uniqueId val="{00000011-EA84-4E5D-A6EA-65258BD50A6F}"/>
            </c:ext>
          </c:extLst>
        </c:ser>
        <c:ser>
          <c:idx val="17"/>
          <c:order val="17"/>
          <c:tx>
            <c:strRef>
              <c:f>'13103'!$W$28</c:f>
              <c:strCache>
                <c:ptCount val="1"/>
                <c:pt idx="0">
                  <c:v>Výroba elektrických zařízení</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xVal>
            <c:numRef>
              <c:f>'13103'!$AL$28</c:f>
              <c:numCache>
                <c:formatCode>#\ ##0_ ;\-#\ ##0\ </c:formatCode>
                <c:ptCount val="1"/>
                <c:pt idx="0">
                  <c:v>21918.251</c:v>
                </c:pt>
              </c:numCache>
            </c:numRef>
          </c:xVal>
          <c:yVal>
            <c:numRef>
              <c:f>'13103'!$AM$28</c:f>
              <c:numCache>
                <c:formatCode>#\ ##0_ ;\-#\ ##0\ </c:formatCode>
                <c:ptCount val="1"/>
                <c:pt idx="0">
                  <c:v>29691.439999999991</c:v>
                </c:pt>
              </c:numCache>
            </c:numRef>
          </c:yVal>
          <c:smooth val="0"/>
          <c:extLst>
            <c:ext xmlns:c16="http://schemas.microsoft.com/office/drawing/2014/chart" uri="{C3380CC4-5D6E-409C-BE32-E72D297353CC}">
              <c16:uniqueId val="{00000012-EA84-4E5D-A6EA-65258BD50A6F}"/>
            </c:ext>
          </c:extLst>
        </c:ser>
        <c:ser>
          <c:idx val="18"/>
          <c:order val="18"/>
          <c:tx>
            <c:strRef>
              <c:f>'13103'!$W$29</c:f>
              <c:strCache>
                <c:ptCount val="1"/>
                <c:pt idx="0">
                  <c:v>Výroba strojů a zařízení j. n.</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xVal>
            <c:numRef>
              <c:f>'13103'!$AL$29</c:f>
              <c:numCache>
                <c:formatCode>#\ ##0_ ;\-#\ ##0\ </c:formatCode>
                <c:ptCount val="1"/>
                <c:pt idx="0">
                  <c:v>23251.912</c:v>
                </c:pt>
              </c:numCache>
            </c:numRef>
          </c:xVal>
          <c:yVal>
            <c:numRef>
              <c:f>'13103'!$AM$29</c:f>
              <c:numCache>
                <c:formatCode>#\ ##0_ ;\-#\ ##0\ </c:formatCode>
                <c:ptCount val="1"/>
                <c:pt idx="0">
                  <c:v>24918.170999999991</c:v>
                </c:pt>
              </c:numCache>
            </c:numRef>
          </c:yVal>
          <c:smooth val="0"/>
          <c:extLst>
            <c:ext xmlns:c16="http://schemas.microsoft.com/office/drawing/2014/chart" uri="{C3380CC4-5D6E-409C-BE32-E72D297353CC}">
              <c16:uniqueId val="{00000013-EA84-4E5D-A6EA-65258BD50A6F}"/>
            </c:ext>
          </c:extLst>
        </c:ser>
        <c:ser>
          <c:idx val="19"/>
          <c:order val="19"/>
          <c:tx>
            <c:strRef>
              <c:f>'13103'!$W$30</c:f>
              <c:strCache>
                <c:ptCount val="1"/>
                <c:pt idx="0">
                  <c:v>Výroba motorových vozidel (kromě motocyklů), přívěsů a návěsů</c:v>
                </c:pt>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dLbl>
              <c:idx val="0"/>
              <c:layout>
                <c:manualLayout>
                  <c:x val="-0.26455026455026476"/>
                  <c:y val="3.852080123266564E-3"/>
                </c:manualLayout>
              </c:layout>
              <c:tx>
                <c:rich>
                  <a:bodyPr rot="0" spcFirstLastPara="1" vertOverflow="clip" horzOverflow="clip" vert="horz" wrap="square" lIns="38100" tIns="19050" rIns="38100" bIns="19050" anchor="ctr" anchorCtr="0">
                    <a:spAutoFit/>
                  </a:bodyPr>
                  <a:lstStyle/>
                  <a:p>
                    <a:pPr algn="l">
                      <a:defRPr sz="900" b="0" i="0" u="none" strike="noStrike" kern="1200" baseline="0">
                        <a:solidFill>
                          <a:sysClr val="windowText" lastClr="000000"/>
                        </a:solidFill>
                        <a:latin typeface="+mn-lt"/>
                        <a:ea typeface="+mn-ea"/>
                        <a:cs typeface="+mn-cs"/>
                      </a:defRPr>
                    </a:pPr>
                    <a:r>
                      <a:rPr lang="en-US" sz="800"/>
                      <a:t>C</a:t>
                    </a:r>
                    <a:r>
                      <a:rPr lang="en-US" sz="800" baseline="0"/>
                      <a:t> 29 - </a:t>
                    </a:r>
                    <a:r>
                      <a:rPr lang="en-US" sz="800"/>
                      <a:t>Výroba</a:t>
                    </a:r>
                    <a:r>
                      <a:rPr lang="en-US" sz="800" baseline="0"/>
                      <a:t> motorových vozidel, přívěsů a návěsů</a:t>
                    </a:r>
                    <a:endParaRPr lang="en-US" sz="800"/>
                  </a:p>
                </c:rich>
              </c:tx>
              <c:spPr>
                <a:solidFill>
                  <a:sysClr val="window" lastClr="FFFFFF"/>
                </a:solidFill>
                <a:ln>
                  <a:solidFill>
                    <a:sysClr val="windowText" lastClr="000000">
                      <a:lumMod val="25000"/>
                      <a:lumOff val="7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DataLabelsRange val="0"/>
                </c:ext>
                <c:ext xmlns:c16="http://schemas.microsoft.com/office/drawing/2014/chart" uri="{C3380CC4-5D6E-409C-BE32-E72D297353CC}">
                  <c16:uniqueId val="{00000014-EA84-4E5D-A6EA-65258BD50A6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cs-CZ"/>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'13103'!$AL$30</c:f>
              <c:numCache>
                <c:formatCode>#\ ##0_ ;\-#\ ##0\ </c:formatCode>
                <c:ptCount val="1"/>
                <c:pt idx="0">
                  <c:v>267265.728</c:v>
                </c:pt>
              </c:numCache>
            </c:numRef>
          </c:xVal>
          <c:yVal>
            <c:numRef>
              <c:f>'13103'!$AM$30</c:f>
              <c:numCache>
                <c:formatCode>#\ ##0_ ;\-#\ ##0\ </c:formatCode>
                <c:ptCount val="1"/>
                <c:pt idx="0">
                  <c:v>323310.31599999999</c:v>
                </c:pt>
              </c:numCache>
            </c:numRef>
          </c:yVal>
          <c:smooth val="0"/>
          <c:extLst>
            <c:ext xmlns:c16="http://schemas.microsoft.com/office/drawing/2014/chart" uri="{C3380CC4-5D6E-409C-BE32-E72D297353CC}">
              <c16:uniqueId val="{00000015-EA84-4E5D-A6EA-65258BD50A6F}"/>
            </c:ext>
          </c:extLst>
        </c:ser>
        <c:ser>
          <c:idx val="20"/>
          <c:order val="20"/>
          <c:tx>
            <c:strRef>
              <c:f>'13103'!$W$31</c:f>
              <c:strCache>
                <c:ptCount val="1"/>
                <c:pt idx="0">
                  <c:v>Výroba ostatních dopravních prostřed-
ků a zařízení</c:v>
                </c:pt>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xVal>
            <c:numRef>
              <c:f>'13103'!$AL$31</c:f>
              <c:numCache>
                <c:formatCode>#\ ##0_ ;\-#\ ##0\ </c:formatCode>
                <c:ptCount val="1"/>
                <c:pt idx="0">
                  <c:v>12221.700999999995</c:v>
                </c:pt>
              </c:numCache>
            </c:numRef>
          </c:xVal>
          <c:yVal>
            <c:numRef>
              <c:f>'13103'!$AM$31</c:f>
              <c:numCache>
                <c:formatCode>#\ ##0_ ;\-#\ ##0\ </c:formatCode>
                <c:ptCount val="1"/>
                <c:pt idx="0">
                  <c:v>17629.538</c:v>
                </c:pt>
              </c:numCache>
            </c:numRef>
          </c:yVal>
          <c:smooth val="0"/>
          <c:extLst>
            <c:ext xmlns:c16="http://schemas.microsoft.com/office/drawing/2014/chart" uri="{C3380CC4-5D6E-409C-BE32-E72D297353CC}">
              <c16:uniqueId val="{00000016-EA84-4E5D-A6EA-65258BD50A6F}"/>
            </c:ext>
          </c:extLst>
        </c:ser>
        <c:ser>
          <c:idx val="21"/>
          <c:order val="21"/>
          <c:tx>
            <c:strRef>
              <c:f>'13103'!$W$32</c:f>
              <c:strCache>
                <c:ptCount val="1"/>
                <c:pt idx="0">
                  <c:v>Výroba nábytku</c:v>
                </c:pt>
              </c:strCache>
            </c:strRef>
          </c:tx>
          <c:spPr>
            <a:ln w="25400" cap="rnd">
              <a:noFill/>
              <a:round/>
            </a:ln>
            <a:effectLst/>
          </c:spPr>
          <c:marker>
            <c:symbol val="circle"/>
            <c:size val="5"/>
            <c:spPr>
              <a:solidFill>
                <a:schemeClr val="accent4">
                  <a:lumMod val="80000"/>
                </a:schemeClr>
              </a:solidFill>
              <a:ln w="9525">
                <a:solidFill>
                  <a:schemeClr val="accent4">
                    <a:lumMod val="80000"/>
                  </a:schemeClr>
                </a:solidFill>
              </a:ln>
              <a:effectLst/>
            </c:spPr>
          </c:marker>
          <c:xVal>
            <c:numRef>
              <c:f>'13103'!$AL$32</c:f>
              <c:numCache>
                <c:formatCode>#\ ##0_ ;\-#\ ##0\ </c:formatCode>
                <c:ptCount val="1"/>
                <c:pt idx="0">
                  <c:v>2808.4839999999999</c:v>
                </c:pt>
              </c:numCache>
            </c:numRef>
          </c:xVal>
          <c:yVal>
            <c:numRef>
              <c:f>'13103'!$AM$32</c:f>
              <c:numCache>
                <c:formatCode>#\ ##0_ ;\-#\ ##0\ </c:formatCode>
                <c:ptCount val="1"/>
                <c:pt idx="0">
                  <c:v>3858.19</c:v>
                </c:pt>
              </c:numCache>
            </c:numRef>
          </c:yVal>
          <c:smooth val="0"/>
          <c:extLst>
            <c:ext xmlns:c16="http://schemas.microsoft.com/office/drawing/2014/chart" uri="{C3380CC4-5D6E-409C-BE32-E72D297353CC}">
              <c16:uniqueId val="{00000017-EA84-4E5D-A6EA-65258BD50A6F}"/>
            </c:ext>
          </c:extLst>
        </c:ser>
        <c:ser>
          <c:idx val="22"/>
          <c:order val="22"/>
          <c:tx>
            <c:strRef>
              <c:f>'13103'!$W$33</c:f>
              <c:strCache>
                <c:ptCount val="1"/>
                <c:pt idx="0">
                  <c:v>Ostatní zpracovatelský průmysl</c:v>
                </c:pt>
              </c:strCache>
            </c:strRef>
          </c:tx>
          <c:spPr>
            <a:ln w="25400" cap="rnd">
              <a:noFill/>
              <a:round/>
            </a:ln>
            <a:effectLst/>
          </c:spPr>
          <c:marker>
            <c:symbol val="circle"/>
            <c:size val="5"/>
            <c:spPr>
              <a:solidFill>
                <a:schemeClr val="accent5">
                  <a:lumMod val="80000"/>
                </a:schemeClr>
              </a:solidFill>
              <a:ln w="9525">
                <a:solidFill>
                  <a:schemeClr val="accent5">
                    <a:lumMod val="80000"/>
                  </a:schemeClr>
                </a:solidFill>
              </a:ln>
              <a:effectLst/>
            </c:spPr>
          </c:marker>
          <c:xVal>
            <c:strRef>
              <c:f>'13103'!$AL$33</c:f>
              <c:strCache>
                <c:ptCount val="1"/>
                <c:pt idx="0">
                  <c:v>i. d. </c:v>
                </c:pt>
              </c:strCache>
            </c:strRef>
          </c:xVal>
          <c:yVal>
            <c:numRef>
              <c:f>'13103'!$AM$33</c:f>
              <c:numCache>
                <c:formatCode>#\ ##0_ ;\-#\ ##0\ </c:formatCode>
                <c:ptCount val="1"/>
                <c:pt idx="0">
                  <c:v>0</c:v>
                </c:pt>
              </c:numCache>
            </c:numRef>
          </c:yVal>
          <c:smooth val="0"/>
          <c:extLst>
            <c:ext xmlns:c16="http://schemas.microsoft.com/office/drawing/2014/chart" uri="{C3380CC4-5D6E-409C-BE32-E72D297353CC}">
              <c16:uniqueId val="{00000018-EA84-4E5D-A6EA-65258BD50A6F}"/>
            </c:ext>
          </c:extLst>
        </c:ser>
        <c:ser>
          <c:idx val="23"/>
          <c:order val="23"/>
          <c:tx>
            <c:strRef>
              <c:f>'13103'!$W$34</c:f>
              <c:strCache>
                <c:ptCount val="1"/>
                <c:pt idx="0">
                  <c:v>Opravy a instalace strojů a zařízení</c:v>
                </c:pt>
              </c:strCache>
            </c:strRef>
          </c:tx>
          <c:spPr>
            <a:ln w="25400" cap="rnd">
              <a:noFill/>
              <a:round/>
            </a:ln>
            <a:effectLst/>
          </c:spPr>
          <c:marker>
            <c:symbol val="circle"/>
            <c:size val="5"/>
            <c:spPr>
              <a:solidFill>
                <a:schemeClr val="accent6">
                  <a:lumMod val="80000"/>
                </a:schemeClr>
              </a:solidFill>
              <a:ln w="9525">
                <a:solidFill>
                  <a:schemeClr val="accent6">
                    <a:lumMod val="80000"/>
                  </a:schemeClr>
                </a:solidFill>
              </a:ln>
              <a:effectLst/>
            </c:spPr>
          </c:marker>
          <c:xVal>
            <c:numRef>
              <c:f>'13103'!$AL$34</c:f>
              <c:numCache>
                <c:formatCode>#\ ##0_ ;\-#\ ##0\ </c:formatCode>
                <c:ptCount val="1"/>
                <c:pt idx="0">
                  <c:v>4261.5479999999998</c:v>
                </c:pt>
              </c:numCache>
            </c:numRef>
          </c:xVal>
          <c:yVal>
            <c:numRef>
              <c:f>'13103'!$AM$34</c:f>
              <c:numCache>
                <c:formatCode>#\ ##0_ ;\-#\ ##0\ </c:formatCode>
                <c:ptCount val="1"/>
                <c:pt idx="0">
                  <c:v>4562.4690000000001</c:v>
                </c:pt>
              </c:numCache>
            </c:numRef>
          </c:yVal>
          <c:smooth val="0"/>
          <c:extLst>
            <c:ext xmlns:c16="http://schemas.microsoft.com/office/drawing/2014/chart" uri="{C3380CC4-5D6E-409C-BE32-E72D297353CC}">
              <c16:uniqueId val="{00000019-EA84-4E5D-A6EA-65258BD50A6F}"/>
            </c:ext>
          </c:extLst>
        </c:ser>
        <c:dLbls>
          <c:showLegendKey val="0"/>
          <c:showVal val="0"/>
          <c:showCatName val="0"/>
          <c:showSerName val="0"/>
          <c:showPercent val="0"/>
          <c:showBubbleSize val="0"/>
        </c:dLbls>
        <c:axId val="143743232"/>
        <c:axId val="143753984"/>
      </c:scatterChart>
      <c:valAx>
        <c:axId val="143743232"/>
        <c:scaling>
          <c:orientation val="minMax"/>
          <c:max val="35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cs-CZ"/>
                  <a:t>2018 (mil. Kč)</a:t>
                </a:r>
              </a:p>
            </c:rich>
          </c:tx>
          <c:layout>
            <c:manualLayout>
              <c:xMode val="edge"/>
              <c:yMode val="edge"/>
              <c:x val="0.51335632283378796"/>
              <c:y val="0.93918722600907123"/>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crossAx val="143753984"/>
        <c:crosses val="autoZero"/>
        <c:crossBetween val="midCat"/>
      </c:valAx>
      <c:valAx>
        <c:axId val="143753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cs-CZ"/>
                  <a:t>2022</a:t>
                </a:r>
                <a:r>
                  <a:rPr lang="cs-CZ" baseline="0"/>
                  <a:t> (</a:t>
                </a:r>
                <a:r>
                  <a:rPr lang="cs-CZ"/>
                  <a:t>mil. Kč) </a:t>
                </a:r>
              </a:p>
            </c:rich>
          </c:tx>
          <c:layout>
            <c:manualLayout>
              <c:xMode val="edge"/>
              <c:yMode val="edge"/>
              <c:x val="1.2058568562457217E-2"/>
              <c:y val="0.41018311327162421"/>
            </c:manualLayout>
          </c:layout>
          <c:overlay val="0"/>
          <c:spPr>
            <a:noFill/>
            <a:ln>
              <a:noFill/>
            </a:ln>
            <a:effectLst/>
          </c:spPr>
        </c:title>
        <c:numFmt formatCode="#\ ##0_ ;\-#\ ##0\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crossAx val="1437432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defRPr>
      </a:pPr>
      <a:endParaRPr lang="cs-CZ"/>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74327514616228"/>
          <c:y val="6.9069069069069067E-2"/>
          <c:w val="0.78942309649601672"/>
          <c:h val="0.66383178192511227"/>
        </c:manualLayout>
      </c:layout>
      <c:bubbleChart>
        <c:varyColors val="0"/>
        <c:ser>
          <c:idx val="0"/>
          <c:order val="0"/>
          <c:tx>
            <c:strRef>
              <c:f>DATA_MSK_CELKEM!$AJ$129</c:f>
              <c:strCache>
                <c:ptCount val="1"/>
                <c:pt idx="0">
                  <c:v>B - Těžba a dobývání</c:v>
                </c:pt>
              </c:strCache>
            </c:strRef>
          </c:tx>
          <c:spPr>
            <a:solidFill>
              <a:schemeClr val="accent1">
                <a:alpha val="75000"/>
              </a:schemeClr>
            </a:solidFill>
            <a:ln>
              <a:noFill/>
            </a:ln>
            <a:effectLst/>
          </c:spPr>
          <c:invertIfNegative val="0"/>
          <c:dLbls>
            <c:dLbl>
              <c:idx val="0"/>
              <c:layout>
                <c:manualLayout>
                  <c:x val="-0.12224046527057819"/>
                  <c:y val="9.7256361326003044E-2"/>
                </c:manualLayout>
              </c:layout>
              <c:tx>
                <c:rich>
                  <a:bodyPr/>
                  <a:lstStyle/>
                  <a:p>
                    <a:r>
                      <a:rPr lang="en-US" sz="800"/>
                      <a:t>LQ = </a:t>
                    </a:r>
                    <a:fld id="{BC9B8E15-0076-4F57-87F9-4DB2C5122DB3}" type="YVALUE">
                      <a:rPr lang="en-US" sz="800"/>
                      <a:pPr/>
                      <a:t>[HODNOTA Y]</a:t>
                    </a:fld>
                    <a:r>
                      <a:rPr lang="en-US" sz="800"/>
                      <a:t>; zam. = </a:t>
                    </a:r>
                    <a:fld id="{38ECBD34-1C52-4F3D-B7E8-FC06A2D6D573}" type="BUBBLESIZE">
                      <a:rPr lang="en-US" sz="800"/>
                      <a:pPr/>
                      <a:t>[VELIKOST BUBLIN]</a:t>
                    </a:fld>
                    <a:r>
                      <a:rPr lang="en-US" sz="800"/>
                      <a:t>(tis.os.); </a:t>
                    </a:r>
                    <a:r>
                      <a:rPr lang="en-US" sz="800" b="0" i="0" u="none" strike="noStrike" kern="1200" baseline="0">
                        <a:solidFill>
                          <a:sysClr val="windowText" lastClr="000000"/>
                        </a:solidFill>
                      </a:rPr>
                      <a:t>změna 2018/2022 = </a:t>
                    </a:r>
                    <a:fld id="{4A5274E9-46E9-4B1E-BEC8-3EB6390B3759}" type="XVALUE">
                      <a:rPr lang="en-US" sz="800" b="0" i="0" u="none" strike="noStrike" kern="1200" baseline="0">
                        <a:solidFill>
                          <a:sysClr val="windowText" lastClr="000000"/>
                        </a:solidFill>
                      </a:rPr>
                      <a:pPr/>
                      <a:t>[HODNOTA X]</a:t>
                    </a:fld>
                    <a:endParaRPr lang="en-US" sz="800" b="0" i="0" u="none" strike="noStrike" kern="1200" baseline="0">
                      <a:solidFill>
                        <a:sysClr val="windowText" lastClr="000000"/>
                      </a:solidFill>
                    </a:endParaRPr>
                  </a:p>
                </c:rich>
              </c:tx>
              <c:dLblPos val="r"/>
              <c:showLegendKey val="0"/>
              <c:showVal val="1"/>
              <c:showCatName val="1"/>
              <c:showSerName val="0"/>
              <c:showPercent val="0"/>
              <c:showBubbleSize val="1"/>
              <c:extLst>
                <c:ext xmlns:c15="http://schemas.microsoft.com/office/drawing/2012/chart" uri="{CE6537A1-D6FC-4f65-9D91-7224C49458BB}">
                  <c15:layout>
                    <c:manualLayout>
                      <c:w val="0.46545831076670974"/>
                      <c:h val="8.223351554055093E-2"/>
                    </c:manualLayout>
                  </c15:layout>
                  <c15:dlblFieldTable/>
                  <c15:showDataLabelsRange val="0"/>
                </c:ext>
                <c:ext xmlns:c16="http://schemas.microsoft.com/office/drawing/2014/chart" uri="{C3380CC4-5D6E-409C-BE32-E72D297353CC}">
                  <c16:uniqueId val="{00000000-7B28-44BE-90DF-F31415CC590E}"/>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dLblPos val="t"/>
            <c:showLegendKey val="0"/>
            <c:showVal val="1"/>
            <c:showCatName val="1"/>
            <c:showSerName val="0"/>
            <c:showPercent val="0"/>
            <c:showBubbleSize val="1"/>
            <c:showLeaderLines val="0"/>
            <c:extLst>
              <c:ext xmlns:c15="http://schemas.microsoft.com/office/drawing/2012/chart" uri="{CE6537A1-D6FC-4f65-9D91-7224C49458BB}">
                <c15:showLeaderLines val="1"/>
                <c15:leaderLines>
                  <c:spPr>
                    <a:ln w="6350" cap="flat" cmpd="sng" algn="ctr">
                      <a:solidFill>
                        <a:schemeClr val="accent1"/>
                      </a:solidFill>
                      <a:prstDash val="solid"/>
                      <a:miter lim="800000"/>
                    </a:ln>
                    <a:effectLst/>
                  </c:spPr>
                </c15:leaderLines>
              </c:ext>
            </c:extLst>
          </c:dLbls>
          <c:xVal>
            <c:numRef>
              <c:f>DATA_MSK_CELKEM!$AL$129</c:f>
              <c:numCache>
                <c:formatCode>0.00</c:formatCode>
                <c:ptCount val="1"/>
                <c:pt idx="0">
                  <c:v>0.46808382649655761</c:v>
                </c:pt>
              </c:numCache>
            </c:numRef>
          </c:xVal>
          <c:yVal>
            <c:numRef>
              <c:f>DATA_MSK_CELKEM!$AK$129</c:f>
              <c:numCache>
                <c:formatCode>0.00</c:formatCode>
                <c:ptCount val="1"/>
                <c:pt idx="0">
                  <c:v>2.1844625767623094</c:v>
                </c:pt>
              </c:numCache>
            </c:numRef>
          </c:yVal>
          <c:bubbleSize>
            <c:numRef>
              <c:f>DATA_MSK_CELKEM!$AM$129</c:f>
              <c:numCache>
                <c:formatCode>0.0</c:formatCode>
                <c:ptCount val="1"/>
                <c:pt idx="0">
                  <c:v>5.4589984999999999</c:v>
                </c:pt>
              </c:numCache>
            </c:numRef>
          </c:bubbleSize>
          <c:bubble3D val="0"/>
          <c:extLst>
            <c:ext xmlns:c16="http://schemas.microsoft.com/office/drawing/2014/chart" uri="{C3380CC4-5D6E-409C-BE32-E72D297353CC}">
              <c16:uniqueId val="{00000001-7B28-44BE-90DF-F31415CC590E}"/>
            </c:ext>
          </c:extLst>
        </c:ser>
        <c:ser>
          <c:idx val="1"/>
          <c:order val="1"/>
          <c:tx>
            <c:strRef>
              <c:f>DATA_MSK_CELKEM!$AJ$130</c:f>
              <c:strCache>
                <c:ptCount val="1"/>
                <c:pt idx="0">
                  <c:v>C - Zpracovatelský průmysl</c:v>
                </c:pt>
              </c:strCache>
            </c:strRef>
          </c:tx>
          <c:spPr>
            <a:solidFill>
              <a:srgbClr val="FF0000"/>
            </a:solidFill>
            <a:ln w="25400">
              <a:noFill/>
            </a:ln>
            <a:effectLst/>
          </c:spPr>
          <c:invertIfNegative val="0"/>
          <c:dLbls>
            <c:dLbl>
              <c:idx val="0"/>
              <c:layout>
                <c:manualLayout>
                  <c:x val="-1.3932633420822398E-2"/>
                  <c:y val="-0.14296166988560391"/>
                </c:manualLayout>
              </c:layout>
              <c:tx>
                <c:rich>
                  <a:bodyPr/>
                  <a:lstStyle/>
                  <a:p>
                    <a:r>
                      <a:rPr lang="en-US" sz="800"/>
                      <a:t>LQ = </a:t>
                    </a:r>
                    <a:fld id="{1F095A8B-EC37-4E05-B85E-1934D0EA8B4C}" type="YVALUE">
                      <a:rPr lang="en-US" sz="800"/>
                      <a:pPr/>
                      <a:t>[HODNOTA Y]</a:t>
                    </a:fld>
                    <a:r>
                      <a:rPr lang="en-US" sz="800"/>
                      <a:t>; zam. = </a:t>
                    </a:r>
                    <a:fld id="{039A7375-9285-4A62-8E23-419B0A1A2D2C}" type="BUBBLESIZE">
                      <a:rPr lang="en-US" sz="800"/>
                      <a:pPr/>
                      <a:t>[VELIKOST BUBLIN]</a:t>
                    </a:fld>
                    <a:r>
                      <a:rPr lang="en-US" sz="800"/>
                      <a:t>(tis.os.); </a:t>
                    </a:r>
                    <a:r>
                      <a:rPr lang="en-US" sz="800" b="0" i="0" u="none" strike="noStrike" kern="1200" baseline="0">
                        <a:solidFill>
                          <a:sysClr val="windowText" lastClr="000000"/>
                        </a:solidFill>
                      </a:rPr>
                      <a:t>změna 2018/2022 = </a:t>
                    </a:r>
                    <a:fld id="{EF3FA347-792D-410C-BEAB-9B060463FC0C}" type="XVALUE">
                      <a:rPr lang="en-US" sz="800" b="0" i="0" u="none" strike="noStrike" kern="1200" baseline="0">
                        <a:solidFill>
                          <a:sysClr val="windowText" lastClr="000000"/>
                        </a:solidFill>
                      </a:rPr>
                      <a:pPr/>
                      <a:t>[HODNOTA X]</a:t>
                    </a:fld>
                    <a:endParaRPr lang="en-US" sz="800" b="0" i="0" u="none" strike="noStrike" kern="1200" baseline="0">
                      <a:solidFill>
                        <a:sysClr val="windowText" lastClr="000000"/>
                      </a:solidFill>
                    </a:endParaRPr>
                  </a:p>
                </c:rich>
              </c:tx>
              <c:dLblPos val="r"/>
              <c:showLegendKey val="0"/>
              <c:showVal val="1"/>
              <c:showCatName val="1"/>
              <c:showSerName val="0"/>
              <c:showPercent val="0"/>
              <c:showBubbleSize val="1"/>
              <c:extLst>
                <c:ext xmlns:c15="http://schemas.microsoft.com/office/drawing/2012/chart" uri="{CE6537A1-D6FC-4f65-9D91-7224C49458BB}">
                  <c15:layout>
                    <c:manualLayout>
                      <c:w val="0.50814811343026567"/>
                      <c:h val="5.8722380749901375E-2"/>
                    </c:manualLayout>
                  </c15:layout>
                  <c15:dlblFieldTable/>
                  <c15:showDataLabelsRange val="0"/>
                </c:ext>
                <c:ext xmlns:c16="http://schemas.microsoft.com/office/drawing/2014/chart" uri="{C3380CC4-5D6E-409C-BE32-E72D297353CC}">
                  <c16:uniqueId val="{00000002-7B28-44BE-90DF-F31415CC590E}"/>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dLblPos val="ctr"/>
            <c:showLegendKey val="0"/>
            <c:showVal val="1"/>
            <c:showCatName val="1"/>
            <c:showSerName val="0"/>
            <c:showPercent val="0"/>
            <c:showBubbleSize val="1"/>
            <c:showLeaderLines val="0"/>
            <c:extLst>
              <c:ext xmlns:c15="http://schemas.microsoft.com/office/drawing/2012/chart" uri="{CE6537A1-D6FC-4f65-9D91-7224C49458BB}">
                <c15:showLeaderLines val="1"/>
                <c15:leaderLines>
                  <c:spPr>
                    <a:ln w="6350" cap="flat" cmpd="sng" algn="ctr">
                      <a:solidFill>
                        <a:srgbClr val="FF0000"/>
                      </a:solidFill>
                      <a:prstDash val="solid"/>
                      <a:miter lim="800000"/>
                    </a:ln>
                    <a:effectLst/>
                  </c:spPr>
                </c15:leaderLines>
              </c:ext>
            </c:extLst>
          </c:dLbls>
          <c:xVal>
            <c:numRef>
              <c:f>DATA_MSK_CELKEM!$AL$130</c:f>
              <c:numCache>
                <c:formatCode>0.00</c:formatCode>
                <c:ptCount val="1"/>
                <c:pt idx="0">
                  <c:v>0.88848555133725238</c:v>
                </c:pt>
              </c:numCache>
            </c:numRef>
          </c:xVal>
          <c:yVal>
            <c:numRef>
              <c:f>DATA_MSK_CELKEM!$AK$130</c:f>
              <c:numCache>
                <c:formatCode>0.00</c:formatCode>
                <c:ptCount val="1"/>
                <c:pt idx="0">
                  <c:v>1.1207080933656883</c:v>
                </c:pt>
              </c:numCache>
            </c:numRef>
          </c:yVal>
          <c:bubbleSize>
            <c:numRef>
              <c:f>DATA_MSK_CELKEM!$AM$130</c:f>
              <c:numCache>
                <c:formatCode>0.0</c:formatCode>
                <c:ptCount val="1"/>
                <c:pt idx="0">
                  <c:v>162.5808021</c:v>
                </c:pt>
              </c:numCache>
            </c:numRef>
          </c:bubbleSize>
          <c:bubble3D val="0"/>
          <c:extLst>
            <c:ext xmlns:c16="http://schemas.microsoft.com/office/drawing/2014/chart" uri="{C3380CC4-5D6E-409C-BE32-E72D297353CC}">
              <c16:uniqueId val="{00000003-7B28-44BE-90DF-F31415CC590E}"/>
            </c:ext>
          </c:extLst>
        </c:ser>
        <c:ser>
          <c:idx val="2"/>
          <c:order val="2"/>
          <c:tx>
            <c:strRef>
              <c:f>DATA_MSK_CELKEM!$AJ$131</c:f>
              <c:strCache>
                <c:ptCount val="1"/>
                <c:pt idx="0">
                  <c:v>D - Výroba a rozvod elektřiny, plynu, tepla a klimatizovaného vzduchu</c:v>
                </c:pt>
              </c:strCache>
            </c:strRef>
          </c:tx>
          <c:spPr>
            <a:solidFill>
              <a:schemeClr val="accent3">
                <a:alpha val="75000"/>
              </a:schemeClr>
            </a:solidFill>
            <a:ln w="25400">
              <a:noFill/>
            </a:ln>
            <a:effectLst/>
          </c:spPr>
          <c:invertIfNegative val="0"/>
          <c:dLbls>
            <c:dLbl>
              <c:idx val="0"/>
              <c:layout>
                <c:manualLayout>
                  <c:x val="-7.7409073865766773E-2"/>
                  <c:y val="0.16459587395427219"/>
                </c:manualLayout>
              </c:layout>
              <c:tx>
                <c:rich>
                  <a:bodyPr/>
                  <a:lstStyle/>
                  <a:p>
                    <a:r>
                      <a:rPr lang="en-US" sz="800"/>
                      <a:t>LQ = </a:t>
                    </a:r>
                    <a:fld id="{4AE0101B-1A3A-4104-8EEA-F4AE7A9D9BC9}" type="YVALUE">
                      <a:rPr lang="en-US" sz="800"/>
                      <a:pPr/>
                      <a:t>[HODNOTA Y]</a:t>
                    </a:fld>
                    <a:r>
                      <a:rPr lang="en-US" sz="800"/>
                      <a:t>; zam. = </a:t>
                    </a:r>
                    <a:fld id="{27B81F16-2BDF-4577-B136-E70E5C844722}" type="BUBBLESIZE">
                      <a:rPr lang="en-US" sz="800"/>
                      <a:pPr/>
                      <a:t>[VELIKOST BUBLIN]</a:t>
                    </a:fld>
                    <a:r>
                      <a:rPr lang="en-US" sz="800"/>
                      <a:t>(tis.os.); </a:t>
                    </a:r>
                    <a:r>
                      <a:rPr lang="en-US" sz="800" b="0" i="0" u="none" strike="noStrike" kern="1200" baseline="0">
                        <a:solidFill>
                          <a:sysClr val="windowText" lastClr="000000"/>
                        </a:solidFill>
                      </a:rPr>
                      <a:t>změna 2018/2022 = </a:t>
                    </a:r>
                    <a:fld id="{8FF3D4FB-C057-457A-99DD-B32959879DAE}" type="XVALUE">
                      <a:rPr lang="en-US" sz="800" b="0" i="0" u="none" strike="noStrike" kern="1200" baseline="0">
                        <a:solidFill>
                          <a:sysClr val="windowText" lastClr="000000"/>
                        </a:solidFill>
                      </a:rPr>
                      <a:pPr/>
                      <a:t>[HODNOTA X]</a:t>
                    </a:fld>
                    <a:endParaRPr lang="en-US" sz="800" b="0" i="0" u="none" strike="noStrike" kern="1200" baseline="0">
                      <a:solidFill>
                        <a:sysClr val="windowText" lastClr="000000"/>
                      </a:solidFill>
                    </a:endParaRPr>
                  </a:p>
                </c:rich>
              </c:tx>
              <c:dLblPos val="r"/>
              <c:showLegendKey val="0"/>
              <c:showVal val="1"/>
              <c:showCatName val="1"/>
              <c:showSerName val="0"/>
              <c:showPercent val="0"/>
              <c:showBubbleSize val="1"/>
              <c:extLst>
                <c:ext xmlns:c15="http://schemas.microsoft.com/office/drawing/2012/chart" uri="{CE6537A1-D6FC-4f65-9D91-7224C49458BB}">
                  <c15:layout>
                    <c:manualLayout>
                      <c:w val="0.53619582274437916"/>
                      <c:h val="5.8487748400350412E-2"/>
                    </c:manualLayout>
                  </c15:layout>
                  <c15:dlblFieldTable/>
                  <c15:showDataLabelsRange val="0"/>
                </c:ext>
                <c:ext xmlns:c16="http://schemas.microsoft.com/office/drawing/2014/chart" uri="{C3380CC4-5D6E-409C-BE32-E72D297353CC}">
                  <c16:uniqueId val="{00000004-7B28-44BE-90DF-F31415CC590E}"/>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dLblPos val="l"/>
            <c:showLegendKey val="0"/>
            <c:showVal val="1"/>
            <c:showCatName val="1"/>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DATA_MSK_CELKEM!$AL$131</c:f>
              <c:numCache>
                <c:formatCode>0.00</c:formatCode>
                <c:ptCount val="1"/>
                <c:pt idx="0">
                  <c:v>1.0075522138529454</c:v>
                </c:pt>
              </c:numCache>
            </c:numRef>
          </c:xVal>
          <c:yVal>
            <c:numRef>
              <c:f>DATA_MSK_CELKEM!$AK$131</c:f>
              <c:numCache>
                <c:formatCode>0.00</c:formatCode>
                <c:ptCount val="1"/>
                <c:pt idx="0">
                  <c:v>1.1450739667813066</c:v>
                </c:pt>
              </c:numCache>
            </c:numRef>
          </c:yVal>
          <c:bubbleSize>
            <c:numRef>
              <c:f>DATA_MSK_CELKEM!$AM$131</c:f>
              <c:numCache>
                <c:formatCode>0.0</c:formatCode>
                <c:ptCount val="1"/>
                <c:pt idx="0">
                  <c:v>6.6520276999999997</c:v>
                </c:pt>
              </c:numCache>
            </c:numRef>
          </c:bubbleSize>
          <c:bubble3D val="0"/>
          <c:extLst>
            <c:ext xmlns:c16="http://schemas.microsoft.com/office/drawing/2014/chart" uri="{C3380CC4-5D6E-409C-BE32-E72D297353CC}">
              <c16:uniqueId val="{00000005-7B28-44BE-90DF-F31415CC590E}"/>
            </c:ext>
          </c:extLst>
        </c:ser>
        <c:dLbls>
          <c:showLegendKey val="0"/>
          <c:showVal val="0"/>
          <c:showCatName val="0"/>
          <c:showSerName val="0"/>
          <c:showPercent val="0"/>
          <c:showBubbleSize val="0"/>
        </c:dLbls>
        <c:bubbleScale val="100"/>
        <c:showNegBubbles val="0"/>
        <c:axId val="619556064"/>
        <c:axId val="619544000"/>
      </c:bubbleChart>
      <c:valAx>
        <c:axId val="619556064"/>
        <c:scaling>
          <c:orientation val="minMax"/>
          <c:max val="2.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cs-CZ"/>
                  <a:t>Proporční změna zaměstnanosti 2018/2022 </a:t>
                </a:r>
              </a:p>
            </c:rich>
          </c:tx>
          <c:layout>
            <c:manualLayout>
              <c:xMode val="edge"/>
              <c:yMode val="edge"/>
              <c:x val="0.54030866881945283"/>
              <c:y val="0.7842744842998845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crossAx val="619544000"/>
        <c:crosses val="autoZero"/>
        <c:crossBetween val="midCat"/>
      </c:valAx>
      <c:valAx>
        <c:axId val="619544000"/>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cs-CZ"/>
                  <a:t>Lokalizační kvocient (LQ) 2022</a:t>
                </a:r>
              </a:p>
            </c:rich>
          </c:tx>
          <c:layout>
            <c:manualLayout>
              <c:xMode val="edge"/>
              <c:yMode val="edge"/>
              <c:x val="1.1079212220774562E-2"/>
              <c:y val="0.2181253694639521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crossAx val="619556064"/>
        <c:crosses val="autoZero"/>
        <c:crossBetween val="midCat"/>
      </c:valAx>
      <c:spPr>
        <a:noFill/>
        <a:ln>
          <a:noFill/>
        </a:ln>
        <a:effectLst>
          <a:glow rad="127000">
            <a:schemeClr val="accent1">
              <a:alpha val="40000"/>
            </a:schemeClr>
          </a:glow>
        </a:effectLst>
      </c:spPr>
    </c:plotArea>
    <c:legend>
      <c:legendPos val="b"/>
      <c:layout>
        <c:manualLayout>
          <c:xMode val="edge"/>
          <c:yMode val="edge"/>
          <c:x val="0"/>
          <c:y val="0.80920996018479874"/>
          <c:w val="0.62096320216142198"/>
          <c:h val="0.1907899118335647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ysClr val="windowText" lastClr="000000"/>
          </a:solidFill>
        </a:defRPr>
      </a:pPr>
      <a:endParaRPr lang="cs-CZ"/>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98953269854721"/>
          <c:y val="4.4044044044044044E-2"/>
          <c:w val="0.83890995688319248"/>
          <c:h val="0.66236787969071431"/>
        </c:manualLayout>
      </c:layout>
      <c:lineChart>
        <c:grouping val="standard"/>
        <c:varyColors val="0"/>
        <c:ser>
          <c:idx val="0"/>
          <c:order val="0"/>
          <c:tx>
            <c:strRef>
              <c:f>List1!$AL$47</c:f>
              <c:strCache>
                <c:ptCount val="1"/>
                <c:pt idx="0">
                  <c:v>Průměrný měsíční výdělek - TŽ</c:v>
                </c:pt>
              </c:strCache>
            </c:strRef>
          </c:tx>
          <c:spPr>
            <a:ln w="19050" cap="rnd">
              <a:solidFill>
                <a:srgbClr val="00B050"/>
              </a:solidFill>
              <a:round/>
            </a:ln>
            <a:effectLst/>
          </c:spPr>
          <c:marker>
            <c:symbol val="none"/>
          </c:marker>
          <c:cat>
            <c:numRef>
              <c:f>List1!$AM$46:$AU$46</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List1!$AM$47:$AU$47</c:f>
              <c:numCache>
                <c:formatCode>_-* #\ ##0_-;\-* #\ ##0_-;_-* "-"??_-;_-@_-</c:formatCode>
                <c:ptCount val="9"/>
                <c:pt idx="0">
                  <c:v>28396</c:v>
                </c:pt>
                <c:pt idx="1">
                  <c:v>29100</c:v>
                </c:pt>
                <c:pt idx="2">
                  <c:v>29103</c:v>
                </c:pt>
                <c:pt idx="3">
                  <c:v>31043</c:v>
                </c:pt>
                <c:pt idx="4">
                  <c:v>35021</c:v>
                </c:pt>
                <c:pt idx="5">
                  <c:v>36184</c:v>
                </c:pt>
                <c:pt idx="6">
                  <c:v>36778</c:v>
                </c:pt>
                <c:pt idx="7">
                  <c:v>38353</c:v>
                </c:pt>
                <c:pt idx="8">
                  <c:v>41559</c:v>
                </c:pt>
              </c:numCache>
            </c:numRef>
          </c:val>
          <c:smooth val="0"/>
          <c:extLst>
            <c:ext xmlns:c16="http://schemas.microsoft.com/office/drawing/2014/chart" uri="{C3380CC4-5D6E-409C-BE32-E72D297353CC}">
              <c16:uniqueId val="{00000000-F293-4D0A-891C-82CEC31182B7}"/>
            </c:ext>
          </c:extLst>
        </c:ser>
        <c:ser>
          <c:idx val="1"/>
          <c:order val="1"/>
          <c:tx>
            <c:strRef>
              <c:f>List1!$AL$48</c:f>
              <c:strCache>
                <c:ptCount val="1"/>
                <c:pt idx="0">
                  <c:v>Průměrná hrubá měsíční mzda ČR - Zpracovatelský prům. (C)</c:v>
                </c:pt>
              </c:strCache>
            </c:strRef>
          </c:tx>
          <c:spPr>
            <a:ln w="19050" cap="rnd">
              <a:solidFill>
                <a:srgbClr val="5B9BD5"/>
              </a:solidFill>
              <a:round/>
            </a:ln>
            <a:effectLst/>
          </c:spPr>
          <c:marker>
            <c:symbol val="none"/>
          </c:marker>
          <c:cat>
            <c:numRef>
              <c:f>List1!$AM$46:$AU$46</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List1!$AM$48:$AU$48</c:f>
              <c:numCache>
                <c:formatCode>_-* #\ ##0_-;\-* #\ ##0_-;_-* "-"??_-;_-@_-</c:formatCode>
                <c:ptCount val="9"/>
                <c:pt idx="0">
                  <c:v>25729</c:v>
                </c:pt>
                <c:pt idx="1">
                  <c:v>26493</c:v>
                </c:pt>
                <c:pt idx="2">
                  <c:v>27711</c:v>
                </c:pt>
                <c:pt idx="3">
                  <c:v>29550</c:v>
                </c:pt>
                <c:pt idx="4">
                  <c:v>31925</c:v>
                </c:pt>
                <c:pt idx="5">
                  <c:v>34003</c:v>
                </c:pt>
                <c:pt idx="6">
                  <c:v>34587</c:v>
                </c:pt>
                <c:pt idx="7">
                  <c:v>36403</c:v>
                </c:pt>
                <c:pt idx="8">
                  <c:v>39208</c:v>
                </c:pt>
              </c:numCache>
            </c:numRef>
          </c:val>
          <c:smooth val="0"/>
          <c:extLst>
            <c:ext xmlns:c16="http://schemas.microsoft.com/office/drawing/2014/chart" uri="{C3380CC4-5D6E-409C-BE32-E72D297353CC}">
              <c16:uniqueId val="{00000001-F293-4D0A-891C-82CEC31182B7}"/>
            </c:ext>
          </c:extLst>
        </c:ser>
        <c:ser>
          <c:idx val="2"/>
          <c:order val="2"/>
          <c:tx>
            <c:strRef>
              <c:f>List1!$AL$49</c:f>
              <c:strCache>
                <c:ptCount val="1"/>
                <c:pt idx="0">
                  <c:v>Průměrná hrubá měsíční mzda MSK - Zpracovatelský prům. (C)</c:v>
                </c:pt>
              </c:strCache>
            </c:strRef>
          </c:tx>
          <c:spPr>
            <a:ln w="19050" cap="rnd">
              <a:solidFill>
                <a:srgbClr val="FF0000"/>
              </a:solidFill>
              <a:round/>
            </a:ln>
            <a:effectLst/>
          </c:spPr>
          <c:marker>
            <c:symbol val="none"/>
          </c:marker>
          <c:cat>
            <c:numRef>
              <c:f>List1!$AM$46:$AU$46</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List1!$AM$49:$AU$49</c:f>
              <c:numCache>
                <c:formatCode>_-* #\ ##0_-;\-* #\ ##0_-;_-* "-"??_-;_-@_-</c:formatCode>
                <c:ptCount val="9"/>
                <c:pt idx="0">
                  <c:v>25620</c:v>
                </c:pt>
                <c:pt idx="1">
                  <c:v>26341</c:v>
                </c:pt>
                <c:pt idx="2">
                  <c:v>27212</c:v>
                </c:pt>
                <c:pt idx="3">
                  <c:v>28613</c:v>
                </c:pt>
                <c:pt idx="4">
                  <c:v>30653</c:v>
                </c:pt>
                <c:pt idx="5">
                  <c:v>31998</c:v>
                </c:pt>
                <c:pt idx="6">
                  <c:v>32797</c:v>
                </c:pt>
                <c:pt idx="7">
                  <c:v>34648</c:v>
                </c:pt>
                <c:pt idx="8">
                  <c:v>37286</c:v>
                </c:pt>
              </c:numCache>
            </c:numRef>
          </c:val>
          <c:smooth val="0"/>
          <c:extLst>
            <c:ext xmlns:c16="http://schemas.microsoft.com/office/drawing/2014/chart" uri="{C3380CC4-5D6E-409C-BE32-E72D297353CC}">
              <c16:uniqueId val="{00000002-F293-4D0A-891C-82CEC31182B7}"/>
            </c:ext>
          </c:extLst>
        </c:ser>
        <c:dLbls>
          <c:showLegendKey val="0"/>
          <c:showVal val="0"/>
          <c:showCatName val="0"/>
          <c:showSerName val="0"/>
          <c:showPercent val="0"/>
          <c:showBubbleSize val="0"/>
        </c:dLbls>
        <c:smooth val="0"/>
        <c:axId val="543753088"/>
        <c:axId val="543747264"/>
      </c:lineChart>
      <c:catAx>
        <c:axId val="54375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crossAx val="543747264"/>
        <c:crosses val="autoZero"/>
        <c:auto val="1"/>
        <c:lblAlgn val="ctr"/>
        <c:lblOffset val="100"/>
        <c:noMultiLvlLbl val="0"/>
      </c:catAx>
      <c:valAx>
        <c:axId val="5437472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cs-CZ"/>
                  <a:t>Kč</a:t>
                </a:r>
              </a:p>
            </c:rich>
          </c:tx>
          <c:layout>
            <c:manualLayout>
              <c:xMode val="edge"/>
              <c:yMode val="edge"/>
              <c:x val="1.135951756030496E-2"/>
              <c:y val="0.344347307560868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cs-CZ"/>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crossAx val="543753088"/>
        <c:crosses val="autoZero"/>
        <c:crossBetween val="between"/>
      </c:valAx>
      <c:spPr>
        <a:noFill/>
        <a:ln>
          <a:noFill/>
        </a:ln>
        <a:effectLst/>
      </c:spPr>
    </c:plotArea>
    <c:legend>
      <c:legendPos val="b"/>
      <c:layout>
        <c:manualLayout>
          <c:xMode val="edge"/>
          <c:yMode val="edge"/>
          <c:x val="4.4956371424350647E-2"/>
          <c:y val="0.80730588856573104"/>
          <c:w val="0.90155664480161946"/>
          <c:h val="0.16867008741024489"/>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ysClr val="windowText" lastClr="000000"/>
          </a:solidFill>
        </a:defRPr>
      </a:pPr>
      <a:endParaRPr lang="cs-CZ"/>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54588315349469"/>
          <c:y val="4.4035228182546036E-2"/>
          <c:w val="0.54421357052590635"/>
          <c:h val="0.75405016926927371"/>
        </c:manualLayout>
      </c:layout>
      <c:lineChart>
        <c:grouping val="standard"/>
        <c:varyColors val="0"/>
        <c:ser>
          <c:idx val="0"/>
          <c:order val="0"/>
          <c:tx>
            <c:strRef>
              <c:f>List1!$J$35</c:f>
              <c:strCache>
                <c:ptCount val="1"/>
                <c:pt idx="0">
                  <c:v>Průměrná hrubá měsíční mzda ČR</c:v>
                </c:pt>
              </c:strCache>
            </c:strRef>
          </c:tx>
          <c:spPr>
            <a:ln w="19050" cap="rnd">
              <a:solidFill>
                <a:schemeClr val="accent1"/>
              </a:solidFill>
              <a:round/>
            </a:ln>
            <a:effectLst/>
          </c:spPr>
          <c:marker>
            <c:symbol val="none"/>
          </c:marker>
          <c:cat>
            <c:strRef>
              <c:f>List1!$P$12:$AB$12</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List1!$P$35:$AB$35</c:f>
              <c:numCache>
                <c:formatCode>#,##0</c:formatCode>
                <c:ptCount val="13"/>
                <c:pt idx="0">
                  <c:v>23903</c:v>
                </c:pt>
                <c:pt idx="1">
                  <c:v>24466</c:v>
                </c:pt>
                <c:pt idx="2">
                  <c:v>25100</c:v>
                </c:pt>
                <c:pt idx="3">
                  <c:v>25051</c:v>
                </c:pt>
                <c:pt idx="4">
                  <c:v>25753</c:v>
                </c:pt>
                <c:pt idx="5">
                  <c:v>26629</c:v>
                </c:pt>
                <c:pt idx="6">
                  <c:v>27790</c:v>
                </c:pt>
                <c:pt idx="7">
                  <c:v>29635</c:v>
                </c:pt>
                <c:pt idx="8">
                  <c:v>32097</c:v>
                </c:pt>
                <c:pt idx="9">
                  <c:v>34605</c:v>
                </c:pt>
                <c:pt idx="10">
                  <c:v>36180</c:v>
                </c:pt>
                <c:pt idx="11">
                  <c:v>38286</c:v>
                </c:pt>
                <c:pt idx="12">
                  <c:v>40626</c:v>
                </c:pt>
              </c:numCache>
            </c:numRef>
          </c:val>
          <c:smooth val="0"/>
          <c:extLst>
            <c:ext xmlns:c16="http://schemas.microsoft.com/office/drawing/2014/chart" uri="{C3380CC4-5D6E-409C-BE32-E72D297353CC}">
              <c16:uniqueId val="{00000000-2DF4-4212-A78B-86C5CDA2BCC7}"/>
            </c:ext>
          </c:extLst>
        </c:ser>
        <c:ser>
          <c:idx val="1"/>
          <c:order val="1"/>
          <c:tx>
            <c:strRef>
              <c:f>List1!$J$36</c:f>
              <c:strCache>
                <c:ptCount val="1"/>
                <c:pt idx="0">
                  <c:v>Průměrná hrubá měsíční mzda MSK</c:v>
                </c:pt>
              </c:strCache>
            </c:strRef>
          </c:tx>
          <c:spPr>
            <a:ln w="19050" cap="rnd">
              <a:solidFill>
                <a:schemeClr val="accent2"/>
              </a:solidFill>
              <a:round/>
            </a:ln>
            <a:effectLst/>
          </c:spPr>
          <c:marker>
            <c:symbol val="none"/>
          </c:marker>
          <c:cat>
            <c:strRef>
              <c:f>List1!$P$12:$AB$12</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List1!$P$36:$AB$36</c:f>
              <c:numCache>
                <c:formatCode>###\ ##0</c:formatCode>
                <c:ptCount val="13"/>
                <c:pt idx="0">
                  <c:v>22071</c:v>
                </c:pt>
                <c:pt idx="1">
                  <c:v>22772</c:v>
                </c:pt>
                <c:pt idx="2">
                  <c:v>23037</c:v>
                </c:pt>
                <c:pt idx="3">
                  <c:v>23088</c:v>
                </c:pt>
                <c:pt idx="4">
                  <c:v>23709</c:v>
                </c:pt>
                <c:pt idx="5">
                  <c:v>24431</c:v>
                </c:pt>
                <c:pt idx="6">
                  <c:v>25323</c:v>
                </c:pt>
                <c:pt idx="7">
                  <c:v>26931</c:v>
                </c:pt>
                <c:pt idx="8">
                  <c:v>29080</c:v>
                </c:pt>
                <c:pt idx="9">
                  <c:v>31040</c:v>
                </c:pt>
                <c:pt idx="10">
                  <c:v>32529</c:v>
                </c:pt>
                <c:pt idx="11">
                  <c:v>34768</c:v>
                </c:pt>
                <c:pt idx="12">
                  <c:v>36698</c:v>
                </c:pt>
              </c:numCache>
            </c:numRef>
          </c:val>
          <c:smooth val="0"/>
          <c:extLst>
            <c:ext xmlns:c16="http://schemas.microsoft.com/office/drawing/2014/chart" uri="{C3380CC4-5D6E-409C-BE32-E72D297353CC}">
              <c16:uniqueId val="{00000001-2DF4-4212-A78B-86C5CDA2BCC7}"/>
            </c:ext>
          </c:extLst>
        </c:ser>
        <c:ser>
          <c:idx val="2"/>
          <c:order val="2"/>
          <c:tx>
            <c:strRef>
              <c:f>List1!$J$37</c:f>
              <c:strCache>
                <c:ptCount val="1"/>
                <c:pt idx="0">
                  <c:v>Průměrná hrubá měsíční mzda ČR - Průměr průmysl (B;C;D)</c:v>
                </c:pt>
              </c:strCache>
            </c:strRef>
          </c:tx>
          <c:spPr>
            <a:ln w="19050" cap="rnd">
              <a:solidFill>
                <a:schemeClr val="accent3"/>
              </a:solidFill>
              <a:round/>
            </a:ln>
            <a:effectLst/>
          </c:spPr>
          <c:marker>
            <c:symbol val="none"/>
          </c:marker>
          <c:cat>
            <c:strRef>
              <c:f>List1!$P$12:$AB$12</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List1!$P$37:$AB$37</c:f>
              <c:numCache>
                <c:formatCode>###\ ##0</c:formatCode>
                <c:ptCount val="13"/>
                <c:pt idx="0">
                  <c:v>31017</c:v>
                </c:pt>
                <c:pt idx="1">
                  <c:v>31851.666666666668</c:v>
                </c:pt>
                <c:pt idx="2">
                  <c:v>33185.666666666664</c:v>
                </c:pt>
                <c:pt idx="3">
                  <c:v>32583.666666666668</c:v>
                </c:pt>
                <c:pt idx="4">
                  <c:v>32756.333333333332</c:v>
                </c:pt>
                <c:pt idx="5">
                  <c:v>32949</c:v>
                </c:pt>
                <c:pt idx="6">
                  <c:v>33591</c:v>
                </c:pt>
                <c:pt idx="7">
                  <c:v>35569</c:v>
                </c:pt>
                <c:pt idx="8">
                  <c:v>38151.333333333336</c:v>
                </c:pt>
                <c:pt idx="9">
                  <c:v>40254.666666666664</c:v>
                </c:pt>
                <c:pt idx="10">
                  <c:v>41477</c:v>
                </c:pt>
                <c:pt idx="11">
                  <c:v>43478.666666666664</c:v>
                </c:pt>
                <c:pt idx="12">
                  <c:v>47398.333333333336</c:v>
                </c:pt>
              </c:numCache>
            </c:numRef>
          </c:val>
          <c:smooth val="0"/>
          <c:extLst>
            <c:ext xmlns:c16="http://schemas.microsoft.com/office/drawing/2014/chart" uri="{C3380CC4-5D6E-409C-BE32-E72D297353CC}">
              <c16:uniqueId val="{00000002-2DF4-4212-A78B-86C5CDA2BCC7}"/>
            </c:ext>
          </c:extLst>
        </c:ser>
        <c:ser>
          <c:idx val="3"/>
          <c:order val="3"/>
          <c:tx>
            <c:strRef>
              <c:f>List1!$J$38</c:f>
              <c:strCache>
                <c:ptCount val="1"/>
                <c:pt idx="0">
                  <c:v>Průměrná hrubá měsíční mzda MSK - Průměr průmysl (B;C;D)</c:v>
                </c:pt>
              </c:strCache>
            </c:strRef>
          </c:tx>
          <c:spPr>
            <a:ln w="19050" cap="rnd">
              <a:solidFill>
                <a:schemeClr val="accent4"/>
              </a:solidFill>
              <a:round/>
            </a:ln>
            <a:effectLst/>
          </c:spPr>
          <c:marker>
            <c:symbol val="none"/>
          </c:marker>
          <c:cat>
            <c:strRef>
              <c:f>List1!$P$12:$AB$12</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List1!$P$38:$AB$38</c:f>
              <c:numCache>
                <c:formatCode>###\ ##0</c:formatCode>
                <c:ptCount val="13"/>
                <c:pt idx="0">
                  <c:v>29976</c:v>
                </c:pt>
                <c:pt idx="1">
                  <c:v>31052.333333333332</c:v>
                </c:pt>
                <c:pt idx="2">
                  <c:v>31884.333333333332</c:v>
                </c:pt>
                <c:pt idx="3">
                  <c:v>31237</c:v>
                </c:pt>
                <c:pt idx="4">
                  <c:v>30913.333333333332</c:v>
                </c:pt>
                <c:pt idx="5">
                  <c:v>31667.333333333332</c:v>
                </c:pt>
                <c:pt idx="6">
                  <c:v>32068.666666666668</c:v>
                </c:pt>
                <c:pt idx="7">
                  <c:v>34017.666666666664</c:v>
                </c:pt>
                <c:pt idx="8">
                  <c:v>36974.666666666664</c:v>
                </c:pt>
                <c:pt idx="9">
                  <c:v>38081.333333333336</c:v>
                </c:pt>
                <c:pt idx="10">
                  <c:v>38408.666666666664</c:v>
                </c:pt>
                <c:pt idx="11">
                  <c:v>41360.666666666664</c:v>
                </c:pt>
                <c:pt idx="12">
                  <c:v>45348.666666666664</c:v>
                </c:pt>
              </c:numCache>
            </c:numRef>
          </c:val>
          <c:smooth val="0"/>
          <c:extLst>
            <c:ext xmlns:c16="http://schemas.microsoft.com/office/drawing/2014/chart" uri="{C3380CC4-5D6E-409C-BE32-E72D297353CC}">
              <c16:uniqueId val="{00000003-2DF4-4212-A78B-86C5CDA2BCC7}"/>
            </c:ext>
          </c:extLst>
        </c:ser>
        <c:ser>
          <c:idx val="4"/>
          <c:order val="4"/>
          <c:tx>
            <c:strRef>
              <c:f>List1!$J$39</c:f>
              <c:strCache>
                <c:ptCount val="1"/>
                <c:pt idx="0">
                  <c:v>Průměrná hrubá měsíční mzda ČR - Zpracovatelský prům. (C)</c:v>
                </c:pt>
              </c:strCache>
            </c:strRef>
          </c:tx>
          <c:spPr>
            <a:ln w="19050" cap="rnd">
              <a:solidFill>
                <a:schemeClr val="accent5"/>
              </a:solidFill>
              <a:round/>
            </a:ln>
            <a:effectLst/>
          </c:spPr>
          <c:marker>
            <c:symbol val="none"/>
          </c:marker>
          <c:cat>
            <c:strRef>
              <c:f>List1!$P$12:$AB$12</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List1!$P$39:$AB$39</c:f>
              <c:numCache>
                <c:formatCode>General</c:formatCode>
                <c:ptCount val="13"/>
                <c:pt idx="0">
                  <c:v>22998</c:v>
                </c:pt>
                <c:pt idx="1">
                  <c:v>23798</c:v>
                </c:pt>
                <c:pt idx="2">
                  <c:v>24572</c:v>
                </c:pt>
                <c:pt idx="3">
                  <c:v>24892</c:v>
                </c:pt>
                <c:pt idx="4">
                  <c:v>25729</c:v>
                </c:pt>
                <c:pt idx="5">
                  <c:v>26493</c:v>
                </c:pt>
                <c:pt idx="6">
                  <c:v>27711</c:v>
                </c:pt>
                <c:pt idx="7">
                  <c:v>29550</c:v>
                </c:pt>
                <c:pt idx="8">
                  <c:v>31925</c:v>
                </c:pt>
                <c:pt idx="9">
                  <c:v>34003</c:v>
                </c:pt>
                <c:pt idx="10">
                  <c:v>34587</c:v>
                </c:pt>
                <c:pt idx="11">
                  <c:v>36403</c:v>
                </c:pt>
                <c:pt idx="12">
                  <c:v>39208</c:v>
                </c:pt>
              </c:numCache>
            </c:numRef>
          </c:val>
          <c:smooth val="0"/>
          <c:extLst>
            <c:ext xmlns:c16="http://schemas.microsoft.com/office/drawing/2014/chart" uri="{C3380CC4-5D6E-409C-BE32-E72D297353CC}">
              <c16:uniqueId val="{00000004-2DF4-4212-A78B-86C5CDA2BCC7}"/>
            </c:ext>
          </c:extLst>
        </c:ser>
        <c:ser>
          <c:idx val="5"/>
          <c:order val="5"/>
          <c:tx>
            <c:strRef>
              <c:f>List1!$J$40</c:f>
              <c:strCache>
                <c:ptCount val="1"/>
                <c:pt idx="0">
                  <c:v>Průměrná hrubá měsíční mzda MSK - Zpracovatelský prům. (C)</c:v>
                </c:pt>
              </c:strCache>
            </c:strRef>
          </c:tx>
          <c:spPr>
            <a:ln w="19050" cap="rnd">
              <a:solidFill>
                <a:srgbClr val="FF0000"/>
              </a:solidFill>
              <a:round/>
            </a:ln>
            <a:effectLst/>
          </c:spPr>
          <c:marker>
            <c:symbol val="none"/>
          </c:marker>
          <c:cat>
            <c:strRef>
              <c:f>List1!$P$12:$AB$12</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List1!$P$40:$AB$40</c:f>
              <c:numCache>
                <c:formatCode>###\ ##0</c:formatCode>
                <c:ptCount val="13"/>
                <c:pt idx="0">
                  <c:v>22758</c:v>
                </c:pt>
                <c:pt idx="1">
                  <c:v>23588</c:v>
                </c:pt>
                <c:pt idx="2">
                  <c:v>24003</c:v>
                </c:pt>
                <c:pt idx="3">
                  <c:v>24646</c:v>
                </c:pt>
                <c:pt idx="4">
                  <c:v>25620</c:v>
                </c:pt>
                <c:pt idx="5">
                  <c:v>26341</c:v>
                </c:pt>
                <c:pt idx="6">
                  <c:v>27212</c:v>
                </c:pt>
                <c:pt idx="7">
                  <c:v>28613</c:v>
                </c:pt>
                <c:pt idx="8">
                  <c:v>30653</c:v>
                </c:pt>
                <c:pt idx="9">
                  <c:v>31998</c:v>
                </c:pt>
                <c:pt idx="10">
                  <c:v>32797</c:v>
                </c:pt>
                <c:pt idx="11">
                  <c:v>34648</c:v>
                </c:pt>
                <c:pt idx="12">
                  <c:v>37286</c:v>
                </c:pt>
              </c:numCache>
            </c:numRef>
          </c:val>
          <c:smooth val="0"/>
          <c:extLst>
            <c:ext xmlns:c16="http://schemas.microsoft.com/office/drawing/2014/chart" uri="{C3380CC4-5D6E-409C-BE32-E72D297353CC}">
              <c16:uniqueId val="{00000005-2DF4-4212-A78B-86C5CDA2BCC7}"/>
            </c:ext>
          </c:extLst>
        </c:ser>
        <c:dLbls>
          <c:showLegendKey val="0"/>
          <c:showVal val="0"/>
          <c:showCatName val="0"/>
          <c:showSerName val="0"/>
          <c:showPercent val="0"/>
          <c:showBubbleSize val="0"/>
        </c:dLbls>
        <c:smooth val="0"/>
        <c:axId val="116275583"/>
        <c:axId val="116270175"/>
      </c:lineChart>
      <c:catAx>
        <c:axId val="116275583"/>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a:t>Rok</a:t>
                </a:r>
              </a:p>
            </c:rich>
          </c:tx>
          <c:layout>
            <c:manualLayout>
              <c:xMode val="edge"/>
              <c:yMode val="edge"/>
              <c:x val="0.36075503062117242"/>
              <c:y val="0.9018285214348206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cs-CZ"/>
          </a:p>
        </c:txPr>
        <c:crossAx val="116270175"/>
        <c:crosses val="autoZero"/>
        <c:auto val="1"/>
        <c:lblAlgn val="ctr"/>
        <c:lblOffset val="100"/>
        <c:noMultiLvlLbl val="0"/>
      </c:catAx>
      <c:valAx>
        <c:axId val="116270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cs-CZ"/>
                  <a:t>Kč</a:t>
                </a:r>
              </a:p>
            </c:rich>
          </c:tx>
          <c:layout>
            <c:manualLayout>
              <c:xMode val="edge"/>
              <c:yMode val="edge"/>
              <c:x val="1.9444444444444445E-2"/>
              <c:y val="0.43057123067949837"/>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cs-CZ"/>
          </a:p>
        </c:txPr>
        <c:crossAx val="116275583"/>
        <c:crosses val="autoZero"/>
        <c:crossBetween val="between"/>
      </c:valAx>
      <c:spPr>
        <a:noFill/>
        <a:ln>
          <a:noFill/>
        </a:ln>
        <a:effectLst/>
      </c:spPr>
    </c:plotArea>
    <c:legend>
      <c:legendPos val="r"/>
      <c:layout>
        <c:manualLayout>
          <c:xMode val="edge"/>
          <c:yMode val="edge"/>
          <c:x val="0.67355486814148235"/>
          <c:y val="0.19574084464421931"/>
          <c:w val="0.31321761863100445"/>
          <c:h val="0.60851831071156137"/>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cs-CZ"/>
        </a:p>
      </c:txPr>
    </c:legend>
    <c:plotVisOnly val="1"/>
    <c:dispBlanksAs val="gap"/>
    <c:showDLblsOverMax val="0"/>
  </c:chart>
  <c:spPr>
    <a:noFill/>
    <a:ln>
      <a:noFill/>
    </a:ln>
    <a:effectLst/>
  </c:spPr>
  <c:txPr>
    <a:bodyPr/>
    <a:lstStyle/>
    <a:p>
      <a:pPr>
        <a:defRPr sz="900">
          <a:solidFill>
            <a:sysClr val="windowText" lastClr="000000"/>
          </a:solidFill>
        </a:defRPr>
      </a:pPr>
      <a:endParaRPr lang="cs-CZ"/>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0.15008</cdr:x>
      <cdr:y>0.03778</cdr:y>
    </cdr:from>
    <cdr:to>
      <cdr:x>0.97302</cdr:x>
      <cdr:y>0.61708</cdr:y>
    </cdr:to>
    <cdr:cxnSp macro="">
      <cdr:nvCxnSpPr>
        <cdr:cNvPr id="3" name="Přímá spojnice 2">
          <a:extLst xmlns:a="http://schemas.openxmlformats.org/drawingml/2006/main">
            <a:ext uri="{FF2B5EF4-FFF2-40B4-BE49-F238E27FC236}">
              <a16:creationId xmlns:a16="http://schemas.microsoft.com/office/drawing/2014/main" id="{72181D0C-5364-4352-A677-8315354CEF2A}"/>
            </a:ext>
          </a:extLst>
        </cdr:cNvPr>
        <cdr:cNvCxnSpPr/>
      </cdr:nvCxnSpPr>
      <cdr:spPr>
        <a:xfrm xmlns:a="http://schemas.openxmlformats.org/drawingml/2006/main" flipV="1">
          <a:off x="847726" y="142875"/>
          <a:ext cx="4648200" cy="2190558"/>
        </a:xfrm>
        <a:prstGeom xmlns:a="http://schemas.openxmlformats.org/drawingml/2006/main" prst="line">
          <a:avLst/>
        </a:prstGeom>
        <a:ln xmlns:a="http://schemas.openxmlformats.org/drawingml/2006/main">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0.14485</cdr:x>
      <cdr:y>0.04823</cdr:y>
    </cdr:from>
    <cdr:to>
      <cdr:x>0.93996</cdr:x>
      <cdr:y>0.82635</cdr:y>
    </cdr:to>
    <cdr:cxnSp macro="">
      <cdr:nvCxnSpPr>
        <cdr:cNvPr id="3" name="Přímá spojnice 2">
          <a:extLst xmlns:a="http://schemas.openxmlformats.org/drawingml/2006/main">
            <a:ext uri="{FF2B5EF4-FFF2-40B4-BE49-F238E27FC236}">
              <a16:creationId xmlns:a16="http://schemas.microsoft.com/office/drawing/2014/main" id="{3E50AE97-7882-C547-B3E1-0F9DDBACA3F9}"/>
            </a:ext>
          </a:extLst>
        </cdr:cNvPr>
        <cdr:cNvCxnSpPr/>
      </cdr:nvCxnSpPr>
      <cdr:spPr>
        <a:xfrm xmlns:a="http://schemas.openxmlformats.org/drawingml/2006/main" flipV="1">
          <a:off x="834420" y="159026"/>
          <a:ext cx="4580419" cy="2565400"/>
        </a:xfrm>
        <a:prstGeom xmlns:a="http://schemas.openxmlformats.org/drawingml/2006/main" prst="line">
          <a:avLst/>
        </a:prstGeom>
        <a:ln xmlns:a="http://schemas.openxmlformats.org/drawingml/2006/main">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1"/>
        <p:cNvGrpSpPr/>
        <p:nvPr/>
      </p:nvGrpSpPr>
      <p:grpSpPr>
        <a:xfrm>
          <a:off x="0" y="0"/>
          <a:ext cx="0" cy="0"/>
          <a:chOff x="0" y="0"/>
          <a:chExt cx="0" cy="0"/>
        </a:xfrm>
      </p:grpSpPr>
      <p:sp>
        <p:nvSpPr>
          <p:cNvPr id="12" name="Google Shape;12;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68"/>
        <p:cNvGrpSpPr/>
        <p:nvPr/>
      </p:nvGrpSpPr>
      <p:grpSpPr>
        <a:xfrm>
          <a:off x="0" y="0"/>
          <a:ext cx="0" cy="0"/>
          <a:chOff x="0" y="0"/>
          <a:chExt cx="0" cy="0"/>
        </a:xfrm>
      </p:grpSpPr>
      <p:sp>
        <p:nvSpPr>
          <p:cNvPr id="69" name="Google Shape;6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29"/>
        <p:cNvGrpSpPr/>
        <p:nvPr/>
      </p:nvGrpSpPr>
      <p:grpSpPr>
        <a:xfrm>
          <a:off x="0" y="0"/>
          <a:ext cx="0" cy="0"/>
          <a:chOff x="0" y="0"/>
          <a:chExt cx="0" cy="0"/>
        </a:xfrm>
      </p:grpSpPr>
      <p:sp>
        <p:nvSpPr>
          <p:cNvPr id="30" name="Google Shape;3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0"/>
        <p:cNvGrpSpPr/>
        <p:nvPr/>
      </p:nvGrpSpPr>
      <p:grpSpPr>
        <a:xfrm>
          <a:off x="0" y="0"/>
          <a:ext cx="0" cy="0"/>
          <a:chOff x="0" y="0"/>
          <a:chExt cx="0" cy="0"/>
        </a:xfrm>
      </p:grpSpPr>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1"/>
        <p:cNvGrpSpPr/>
        <p:nvPr/>
      </p:nvGrpSpPr>
      <p:grpSpPr>
        <a:xfrm>
          <a:off x="0" y="0"/>
          <a:ext cx="0" cy="0"/>
          <a:chOff x="0" y="0"/>
          <a:chExt cx="0" cy="0"/>
        </a:xfrm>
      </p:grpSpPr>
      <p:sp>
        <p:nvSpPr>
          <p:cNvPr id="62" name="Google Shape;62;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1"/>
          <p:cNvSpPr>
            <a:spLocks noGrp="1"/>
          </p:cNvSpPr>
          <p:nvPr>
            <p:ph type="pic" idx="2"/>
          </p:nvPr>
        </p:nvSpPr>
        <p:spPr>
          <a:xfrm>
            <a:off x="5183188" y="987425"/>
            <a:ext cx="6172200" cy="4873625"/>
          </a:xfrm>
          <a:prstGeom prst="rect">
            <a:avLst/>
          </a:prstGeom>
          <a:noFill/>
          <a:ln>
            <a:noFill/>
          </a:ln>
        </p:spPr>
      </p:sp>
      <p:sp>
        <p:nvSpPr>
          <p:cNvPr id="64" name="Google Shape;64;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celarskaunie.cz/statistiky-za-1-4-ctvrtleti-roku-202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csu.gov.cz/produkty/statisticka-rocenka-moravskoslezskeho-kraje-202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csu.gov.cz/produkty/statisticka-rocenka-moravskoslezskeho-kraje-202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su.gov.cz/produkty/statisticka-rocenka-moravskoslezskeho-kraje-202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vdb.czso.cz/vdbvo2/faces/cs/index.jsf?page=vystup-objekt&amp;pvo=MZD04-A&amp;z=T&amp;f=TABULKA&amp;skupId=851&amp;katalog=30852&amp;str=v305&amp;#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data.worldbank.org/indicator/NV.IND.TOTL.ZS?end=2023&amp;locations=EU-CZ&amp;most_recent_value_desc=true&amp;start=1991&amp;view=chart"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ocelarskaunie.cz/statistiky/sv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eurofer.eu/statistics/trade-statist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599674"/>
            <a:ext cx="9144000" cy="87438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499"/>
              </a:buClr>
              <a:buSzPts val="2800"/>
              <a:buFont typeface="Calibri"/>
              <a:buNone/>
            </a:pPr>
            <a:r>
              <a:rPr lang="cs-CZ" sz="2800" b="1">
                <a:solidFill>
                  <a:srgbClr val="00A499"/>
                </a:solidFill>
                <a:latin typeface="Calibri"/>
                <a:ea typeface="Calibri"/>
                <a:cs typeface="Calibri"/>
                <a:sym typeface="Calibri"/>
              </a:rPr>
              <a:t>Studie</a:t>
            </a:r>
            <a:endParaRPr b="1">
              <a:latin typeface="Calibri"/>
              <a:ea typeface="Calibri"/>
              <a:cs typeface="Calibri"/>
              <a:sym typeface="Calibri"/>
            </a:endParaRPr>
          </a:p>
        </p:txBody>
      </p:sp>
      <p:sp>
        <p:nvSpPr>
          <p:cNvPr id="85" name="Google Shape;85;p1"/>
          <p:cNvSpPr txBox="1"/>
          <p:nvPr/>
        </p:nvSpPr>
        <p:spPr>
          <a:xfrm>
            <a:off x="1524000" y="2474062"/>
            <a:ext cx="9144000" cy="1909876"/>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A499"/>
              </a:buClr>
              <a:buSzPts val="4400"/>
              <a:buFont typeface="Calibri"/>
              <a:buNone/>
            </a:pPr>
            <a:r>
              <a:rPr lang="cs-CZ" sz="4400" b="1" i="0" u="none" strike="noStrike" cap="none">
                <a:solidFill>
                  <a:srgbClr val="00A499"/>
                </a:solidFill>
                <a:latin typeface="Calibri"/>
                <a:ea typeface="Calibri"/>
                <a:cs typeface="Calibri"/>
                <a:sym typeface="Calibri"/>
              </a:rPr>
              <a:t>Význam průmyslového odvětví</a:t>
            </a:r>
            <a:br>
              <a:rPr lang="cs-CZ" sz="4400" b="1" i="0" u="none" strike="noStrike" cap="none">
                <a:solidFill>
                  <a:srgbClr val="00A499"/>
                </a:solidFill>
                <a:latin typeface="Calibri"/>
                <a:ea typeface="Calibri"/>
                <a:cs typeface="Calibri"/>
                <a:sym typeface="Calibri"/>
              </a:rPr>
            </a:br>
            <a:r>
              <a:rPr lang="cs-CZ" sz="4400" b="1" i="0" u="none" strike="noStrike" cap="none">
                <a:solidFill>
                  <a:srgbClr val="00A499"/>
                </a:solidFill>
                <a:latin typeface="Calibri"/>
                <a:ea typeface="Calibri"/>
                <a:cs typeface="Calibri"/>
                <a:sym typeface="Calibri"/>
              </a:rPr>
              <a:t>a pozice Třineckých železáren</a:t>
            </a:r>
            <a:br>
              <a:rPr lang="cs-CZ" sz="4400" b="1" i="0" u="none" strike="noStrike" cap="none">
                <a:solidFill>
                  <a:srgbClr val="00A499"/>
                </a:solidFill>
                <a:latin typeface="Calibri"/>
                <a:ea typeface="Calibri"/>
                <a:cs typeface="Calibri"/>
                <a:sym typeface="Calibri"/>
              </a:rPr>
            </a:br>
            <a:r>
              <a:rPr lang="cs-CZ" sz="4400" b="1" i="0" u="none" strike="noStrike" cap="none">
                <a:solidFill>
                  <a:srgbClr val="00A499"/>
                </a:solidFill>
                <a:latin typeface="Calibri"/>
                <a:ea typeface="Calibri"/>
                <a:cs typeface="Calibri"/>
                <a:sym typeface="Calibri"/>
              </a:rPr>
              <a:t>v Moravskoslezském kraji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464009" y="2261987"/>
            <a:ext cx="3986693" cy="151170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cs-CZ" sz="1800">
                <a:solidFill>
                  <a:schemeClr val="dk1"/>
                </a:solidFill>
                <a:latin typeface="Calibri"/>
                <a:ea typeface="Calibri"/>
                <a:cs typeface="Calibri"/>
                <a:sym typeface="Calibri"/>
              </a:rPr>
              <a:t>Vývoz oceli z ČR 2023	3,7 mil. tun</a:t>
            </a:r>
            <a:endParaRPr sz="105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cs-CZ" sz="1800">
                <a:solidFill>
                  <a:schemeClr val="dk1"/>
                </a:solidFill>
                <a:latin typeface="Calibri"/>
                <a:ea typeface="Calibri"/>
                <a:cs typeface="Calibri"/>
                <a:sym typeface="Calibri"/>
              </a:rPr>
              <a:t>Dovoz oceli do ČR 2023	6,3 mil. tun</a:t>
            </a:r>
            <a:endParaRPr sz="105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cs-CZ" sz="1800">
                <a:solidFill>
                  <a:schemeClr val="dk1"/>
                </a:solidFill>
                <a:latin typeface="Calibri"/>
                <a:ea typeface="Calibri"/>
                <a:cs typeface="Calibri"/>
                <a:sym typeface="Calibri"/>
              </a:rPr>
              <a:t>Zjevná spotřeba oceli v ČR	5,6 mil. tun</a:t>
            </a:r>
            <a:endParaRPr sz="105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cs-CZ" sz="1800">
                <a:solidFill>
                  <a:schemeClr val="dk1"/>
                </a:solidFill>
                <a:latin typeface="Calibri"/>
                <a:ea typeface="Calibri"/>
                <a:cs typeface="Calibri"/>
                <a:sym typeface="Calibri"/>
              </a:rPr>
              <a:t>Produkce oceli v ČR	 	3,3 mil. tun</a:t>
            </a:r>
            <a:endParaRPr sz="105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54" name="Google Shape;154;p10"/>
          <p:cNvSpPr txBox="1"/>
          <p:nvPr/>
        </p:nvSpPr>
        <p:spPr>
          <a:xfrm>
            <a:off x="464009" y="1362269"/>
            <a:ext cx="11444963" cy="68113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Závislost na dovozu oceli ze zahraničí</a:t>
            </a:r>
            <a:endParaRPr/>
          </a:p>
        </p:txBody>
      </p:sp>
      <p:sp>
        <p:nvSpPr>
          <p:cNvPr id="155" name="Google Shape;155;p10"/>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156" name="Google Shape;156;p10"/>
          <p:cNvSpPr txBox="1"/>
          <p:nvPr/>
        </p:nvSpPr>
        <p:spPr>
          <a:xfrm>
            <a:off x="9758985" y="6233571"/>
            <a:ext cx="609755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cs-CZ" sz="1200">
                <a:solidFill>
                  <a:schemeClr val="dk1"/>
                </a:solidFill>
                <a:latin typeface="Calibri"/>
                <a:ea typeface="Calibri"/>
                <a:cs typeface="Calibri"/>
                <a:sym typeface="Calibri"/>
              </a:rPr>
              <a:t>Zdroj: </a:t>
            </a:r>
            <a:r>
              <a:rPr lang="cs-CZ"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Ocelářská unie, 2024</a:t>
            </a:r>
            <a:endParaRPr sz="1200">
              <a:solidFill>
                <a:schemeClr val="dk1"/>
              </a:solidFill>
              <a:latin typeface="Calibri"/>
              <a:ea typeface="Calibri"/>
              <a:cs typeface="Calibri"/>
              <a:sym typeface="Calibri"/>
            </a:endParaRPr>
          </a:p>
        </p:txBody>
      </p:sp>
      <p:sp>
        <p:nvSpPr>
          <p:cNvPr id="157" name="Google Shape;157;p10"/>
          <p:cNvSpPr txBox="1"/>
          <p:nvPr/>
        </p:nvSpPr>
        <p:spPr>
          <a:xfrm>
            <a:off x="464009" y="4060581"/>
            <a:ext cx="76545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cs-CZ" sz="1800" b="1">
                <a:solidFill>
                  <a:schemeClr val="dk1"/>
                </a:solidFill>
                <a:latin typeface="Calibri"/>
                <a:ea typeface="Calibri"/>
                <a:cs typeface="Calibri"/>
                <a:sym typeface="Calibri"/>
              </a:rPr>
              <a:t>Přibližně 70 % výroby TŽ určeno na export.</a:t>
            </a:r>
            <a:endParaRPr sz="1800">
              <a:solidFill>
                <a:schemeClr val="dk1"/>
              </a:solidFill>
              <a:latin typeface="Calibri"/>
              <a:ea typeface="Calibri"/>
              <a:cs typeface="Calibri"/>
              <a:sym typeface="Calibri"/>
            </a:endParaRPr>
          </a:p>
        </p:txBody>
      </p:sp>
      <p:pic>
        <p:nvPicPr>
          <p:cNvPr id="158" name="Google Shape;158;p10"/>
          <p:cNvPicPr preferRelativeResize="0"/>
          <p:nvPr/>
        </p:nvPicPr>
        <p:blipFill rotWithShape="1">
          <a:blip r:embed="rId4">
            <a:alphaModFix/>
          </a:blip>
          <a:srcRect/>
          <a:stretch/>
        </p:blipFill>
        <p:spPr>
          <a:xfrm>
            <a:off x="5481355" y="2150163"/>
            <a:ext cx="5891120" cy="39766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p:nvPr/>
        </p:nvSpPr>
        <p:spPr>
          <a:xfrm>
            <a:off x="1524000" y="3047170"/>
            <a:ext cx="9144000" cy="76366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A499"/>
              </a:buClr>
              <a:buSzPts val="4400"/>
              <a:buFont typeface="Calibri"/>
              <a:buNone/>
            </a:pPr>
            <a:r>
              <a:rPr lang="cs-CZ" sz="4400" b="1">
                <a:solidFill>
                  <a:srgbClr val="00A499"/>
                </a:solidFill>
                <a:latin typeface="Calibri"/>
                <a:ea typeface="Calibri"/>
                <a:cs typeface="Calibri"/>
                <a:sym typeface="Calibri"/>
              </a:rPr>
              <a:t>Průmysl – Moravskoslezský kraj</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p:nvPr/>
        </p:nvSpPr>
        <p:spPr>
          <a:xfrm>
            <a:off x="464009" y="2042103"/>
            <a:ext cx="5144939" cy="151170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cs-CZ" sz="1400" b="1">
                <a:solidFill>
                  <a:schemeClr val="dk1"/>
                </a:solidFill>
                <a:latin typeface="Calibri"/>
                <a:ea typeface="Calibri"/>
                <a:cs typeface="Calibri"/>
                <a:sym typeface="Calibri"/>
              </a:rPr>
              <a:t>Změna velikosti tržeb z prodeje výrobků a služeb průmyslové povahy dle CZ-NACE (C) a krajů* (běžné ceny)</a:t>
            </a:r>
            <a:endParaRPr/>
          </a:p>
        </p:txBody>
      </p:sp>
      <p:sp>
        <p:nvSpPr>
          <p:cNvPr id="169" name="Google Shape;169;p12"/>
          <p:cNvSpPr txBox="1"/>
          <p:nvPr/>
        </p:nvSpPr>
        <p:spPr>
          <a:xfrm>
            <a:off x="464009" y="1362269"/>
            <a:ext cx="11444963" cy="68113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Průmysl v Moravskoslezském kraji</a:t>
            </a:r>
            <a:endParaRPr/>
          </a:p>
        </p:txBody>
      </p:sp>
      <p:sp>
        <p:nvSpPr>
          <p:cNvPr id="170" name="Google Shape;170;p12"/>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171" name="Google Shape;171;p12"/>
          <p:cNvSpPr txBox="1"/>
          <p:nvPr/>
        </p:nvSpPr>
        <p:spPr>
          <a:xfrm>
            <a:off x="3647613" y="6232922"/>
            <a:ext cx="1037368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cs-CZ" sz="1200">
                <a:solidFill>
                  <a:schemeClr val="dk1"/>
                </a:solidFill>
                <a:latin typeface="Calibri"/>
                <a:ea typeface="Calibri"/>
                <a:cs typeface="Calibri"/>
                <a:sym typeface="Calibri"/>
              </a:rPr>
              <a:t>Zdroj: Statistické ročenky MSK 2019 a 2023. </a:t>
            </a:r>
            <a:r>
              <a:rPr lang="cs-CZ"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https://csu.gov.cz/produkty/statisticka-rocenka-moravskoslezskeho-kraje-2023</a:t>
            </a:r>
            <a:endParaRPr sz="1200">
              <a:solidFill>
                <a:schemeClr val="dk1"/>
              </a:solidFill>
              <a:latin typeface="Calibri"/>
              <a:ea typeface="Calibri"/>
              <a:cs typeface="Calibri"/>
              <a:sym typeface="Calibri"/>
            </a:endParaRPr>
          </a:p>
        </p:txBody>
      </p:sp>
      <p:sp>
        <p:nvSpPr>
          <p:cNvPr id="172" name="Google Shape;172;p12"/>
          <p:cNvSpPr txBox="1"/>
          <p:nvPr/>
        </p:nvSpPr>
        <p:spPr>
          <a:xfrm>
            <a:off x="6096000" y="2042103"/>
            <a:ext cx="7654564" cy="54316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chemeClr val="dk1"/>
              </a:buClr>
              <a:buSzPts val="1400"/>
              <a:buFont typeface="Calibri"/>
              <a:buNone/>
            </a:pPr>
            <a:r>
              <a:rPr lang="cs-CZ" sz="1400" b="1">
                <a:solidFill>
                  <a:schemeClr val="dk1"/>
                </a:solidFill>
                <a:latin typeface="Calibri"/>
                <a:ea typeface="Calibri"/>
                <a:cs typeface="Calibri"/>
                <a:sym typeface="Calibri"/>
              </a:rPr>
              <a:t>Tržby z prodeje výrobků a služeb průmyslové povahy dle CZ-NACE</a:t>
            </a:r>
            <a:endParaRPr/>
          </a:p>
          <a:p>
            <a:pPr marL="0" marR="0" lvl="0" indent="0" algn="just" rtl="0">
              <a:lnSpc>
                <a:spcPct val="107000"/>
              </a:lnSpc>
              <a:spcBef>
                <a:spcPts val="0"/>
              </a:spcBef>
              <a:spcAft>
                <a:spcPts val="0"/>
              </a:spcAft>
              <a:buClr>
                <a:schemeClr val="dk1"/>
              </a:buClr>
              <a:buSzPts val="1400"/>
              <a:buFont typeface="Calibri"/>
              <a:buNone/>
            </a:pPr>
            <a:r>
              <a:rPr lang="cs-CZ" sz="1400" b="1">
                <a:solidFill>
                  <a:schemeClr val="dk1"/>
                </a:solidFill>
                <a:latin typeface="Calibri"/>
                <a:ea typeface="Calibri"/>
                <a:cs typeface="Calibri"/>
                <a:sym typeface="Calibri"/>
              </a:rPr>
              <a:t>(C: 10-33) * v MSK</a:t>
            </a:r>
            <a:endParaRPr/>
          </a:p>
        </p:txBody>
      </p:sp>
      <p:graphicFrame>
        <p:nvGraphicFramePr>
          <p:cNvPr id="173" name="Google Shape;173;p12"/>
          <p:cNvGraphicFramePr/>
          <p:nvPr/>
        </p:nvGraphicFramePr>
        <p:xfrm>
          <a:off x="464000" y="2671750"/>
          <a:ext cx="5028300" cy="3002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4" name="Google Shape;174;p12"/>
          <p:cNvGraphicFramePr/>
          <p:nvPr/>
        </p:nvGraphicFramePr>
        <p:xfrm>
          <a:off x="6148252" y="2704396"/>
          <a:ext cx="5144939" cy="2944502"/>
        </p:xfrm>
        <a:graphic>
          <a:graphicData uri="http://schemas.openxmlformats.org/drawingml/2006/chart">
            <c:chart xmlns:c="http://schemas.openxmlformats.org/drawingml/2006/chart" xmlns:r="http://schemas.openxmlformats.org/officeDocument/2006/relationships" r:id="rId5"/>
          </a:graphicData>
        </a:graphic>
      </p:graphicFrame>
      <p:sp>
        <p:nvSpPr>
          <p:cNvPr id="175" name="Google Shape;175;p12"/>
          <p:cNvSpPr txBox="1"/>
          <p:nvPr/>
        </p:nvSpPr>
        <p:spPr>
          <a:xfrm>
            <a:off x="6043749" y="5673850"/>
            <a:ext cx="7654564" cy="446597"/>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chemeClr val="dk1"/>
              </a:buClr>
              <a:buSzPts val="1100"/>
              <a:buFont typeface="Calibri"/>
              <a:buNone/>
            </a:pPr>
            <a:r>
              <a:rPr lang="cs-CZ" sz="1100">
                <a:solidFill>
                  <a:schemeClr val="dk1"/>
                </a:solidFill>
                <a:latin typeface="Calibri"/>
                <a:ea typeface="Calibri"/>
                <a:cs typeface="Calibri"/>
                <a:sym typeface="Calibri"/>
              </a:rPr>
              <a:t>*Pozn.: podniky se 100 a více zaměstnanci se sídlem v kraji; Vzhledem k podstatě indikátoru</a:t>
            </a:r>
            <a:endParaRPr/>
          </a:p>
          <a:p>
            <a:pPr marL="0" marR="0" lvl="0" indent="0" algn="just" rtl="0">
              <a:lnSpc>
                <a:spcPct val="107000"/>
              </a:lnSpc>
              <a:spcBef>
                <a:spcPts val="0"/>
              </a:spcBef>
              <a:spcAft>
                <a:spcPts val="0"/>
              </a:spcAft>
              <a:buClr>
                <a:schemeClr val="dk1"/>
              </a:buClr>
              <a:buSzPts val="1100"/>
              <a:buFont typeface="Calibri"/>
              <a:buNone/>
            </a:pPr>
            <a:r>
              <a:rPr lang="cs-CZ" sz="1100">
                <a:solidFill>
                  <a:schemeClr val="dk1"/>
                </a:solidFill>
                <a:latin typeface="Calibri"/>
                <a:ea typeface="Calibri"/>
                <a:cs typeface="Calibri"/>
                <a:sym typeface="Calibri"/>
              </a:rPr>
              <a:t>nejsou dostupná data za veškerá odvětví dle struktury NACE</a:t>
            </a:r>
            <a:endParaRPr/>
          </a:p>
        </p:txBody>
      </p:sp>
      <p:sp>
        <p:nvSpPr>
          <p:cNvPr id="176" name="Google Shape;176;p12"/>
          <p:cNvSpPr txBox="1"/>
          <p:nvPr/>
        </p:nvSpPr>
        <p:spPr>
          <a:xfrm>
            <a:off x="464009" y="5673841"/>
            <a:ext cx="7654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1100"/>
              <a:buFont typeface="Calibri"/>
              <a:buNone/>
            </a:pPr>
            <a:r>
              <a:rPr lang="cs-CZ" sz="1100">
                <a:solidFill>
                  <a:schemeClr val="dk1"/>
                </a:solidFill>
                <a:latin typeface="Calibri"/>
                <a:ea typeface="Calibri"/>
                <a:cs typeface="Calibri"/>
                <a:sym typeface="Calibri"/>
              </a:rPr>
              <a:t>*Pozn.: podniky se 100 a více zaměstnanci se sídlem v kraji</a:t>
            </a:r>
            <a:endParaRPr sz="1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p:nvPr/>
        </p:nvSpPr>
        <p:spPr>
          <a:xfrm>
            <a:off x="464009" y="2155227"/>
            <a:ext cx="11031305" cy="3900340"/>
          </a:xfrm>
          <a:prstGeom prst="rect">
            <a:avLst/>
          </a:prstGeom>
          <a:noFill/>
          <a:ln>
            <a:noFill/>
          </a:ln>
        </p:spPr>
        <p:txBody>
          <a:bodyPr spcFirstLastPara="1" wrap="square" lIns="91425" tIns="45700" rIns="91425" bIns="45700" anchor="t" anchorCtr="0">
            <a:normAutofit fontScale="92500"/>
          </a:bodyPr>
          <a:lstStyle/>
          <a:p>
            <a:pPr marL="285750" marR="0" lvl="0" indent="-285750" algn="l" rtl="0">
              <a:lnSpc>
                <a:spcPct val="107000"/>
              </a:lnSpc>
              <a:spcBef>
                <a:spcPts val="0"/>
              </a:spcBef>
              <a:spcAft>
                <a:spcPts val="0"/>
              </a:spcAft>
              <a:buClr>
                <a:schemeClr val="dk1"/>
              </a:buClr>
              <a:buSzPct val="97297"/>
              <a:buFont typeface="Arial"/>
              <a:buChar char="•"/>
            </a:pPr>
            <a:r>
              <a:rPr lang="cs-CZ" sz="2000">
                <a:solidFill>
                  <a:schemeClr val="dk1"/>
                </a:solidFill>
                <a:highlight>
                  <a:schemeClr val="lt1"/>
                </a:highlight>
                <a:latin typeface="Calibri"/>
                <a:ea typeface="Calibri"/>
                <a:cs typeface="Calibri"/>
                <a:sym typeface="Calibri"/>
              </a:rPr>
              <a:t>V roce 2022 činily tržby z prodeje výrobků a služeb průmyslové povahy za zpracovatelský průmysl (C)</a:t>
            </a:r>
            <a:br>
              <a:rPr lang="cs-CZ" sz="2000">
                <a:solidFill>
                  <a:schemeClr val="dk1"/>
                </a:solidFill>
                <a:highlight>
                  <a:schemeClr val="lt1"/>
                </a:highlight>
                <a:latin typeface="Calibri"/>
                <a:ea typeface="Calibri"/>
                <a:cs typeface="Calibri"/>
                <a:sym typeface="Calibri"/>
              </a:rPr>
            </a:br>
            <a:r>
              <a:rPr lang="cs-CZ" sz="2000">
                <a:solidFill>
                  <a:schemeClr val="dk1"/>
                </a:solidFill>
                <a:highlight>
                  <a:schemeClr val="lt1"/>
                </a:highlight>
                <a:latin typeface="Calibri"/>
                <a:ea typeface="Calibri"/>
                <a:cs typeface="Calibri"/>
                <a:sym typeface="Calibri"/>
              </a:rPr>
              <a:t>v Moravskoslezském kraji 94 % z celkových tržeb za průmyslové sektory (B; C; D), což podtrhuje významnost a stabilní pozici dané části průmyslu v průběhu času. </a:t>
            </a:r>
            <a:endParaRPr/>
          </a:p>
          <a:p>
            <a:pPr marL="285750" marR="0" lvl="0" indent="-285750" algn="l" rtl="0">
              <a:lnSpc>
                <a:spcPct val="107000"/>
              </a:lnSpc>
              <a:spcBef>
                <a:spcPts val="800"/>
              </a:spcBef>
              <a:spcAft>
                <a:spcPts val="0"/>
              </a:spcAft>
              <a:buClr>
                <a:schemeClr val="dk1"/>
              </a:buClr>
              <a:buSzPct val="97297"/>
              <a:buFont typeface="Arial"/>
              <a:buChar char="•"/>
            </a:pPr>
            <a:r>
              <a:rPr lang="cs-CZ" sz="2000">
                <a:solidFill>
                  <a:schemeClr val="dk1"/>
                </a:solidFill>
                <a:highlight>
                  <a:schemeClr val="lt1"/>
                </a:highlight>
                <a:latin typeface="Calibri"/>
                <a:ea typeface="Calibri"/>
                <a:cs typeface="Calibri"/>
                <a:sym typeface="Calibri"/>
              </a:rPr>
              <a:t>Tržby ve zpracovatelském průmyslu se mezi sledovanými roky zvýšily o více než 140 miliard Kč v běžných cenách, což v celkovém kontextu představuje výrazný nárůst. Díky těmto výsledkům lze MSK označit za jeden ze stěžejních průmyslových krajů České republiky, přičemž velké podniky zde generují tržby ve výši více než 600 miliard Kč ročně.</a:t>
            </a:r>
            <a:endParaRPr/>
          </a:p>
          <a:p>
            <a:pPr marL="285750" marR="0" lvl="0" indent="-285750" algn="l" rtl="0">
              <a:lnSpc>
                <a:spcPct val="107000"/>
              </a:lnSpc>
              <a:spcBef>
                <a:spcPts val="800"/>
              </a:spcBef>
              <a:spcAft>
                <a:spcPts val="0"/>
              </a:spcAft>
              <a:buClr>
                <a:schemeClr val="dk1"/>
              </a:buClr>
              <a:buSzPct val="97297"/>
              <a:buFont typeface="Arial"/>
              <a:buChar char="•"/>
            </a:pPr>
            <a:r>
              <a:rPr lang="cs-CZ" sz="2000">
                <a:solidFill>
                  <a:schemeClr val="dk1"/>
                </a:solidFill>
                <a:highlight>
                  <a:schemeClr val="lt1"/>
                </a:highlight>
                <a:latin typeface="Calibri"/>
                <a:ea typeface="Calibri"/>
                <a:cs typeface="Calibri"/>
                <a:sym typeface="Calibri"/>
              </a:rPr>
              <a:t>Tyto podniky tak přispívají ke stabilitě hospodářské struktury a udržitelnosti socio-ekonomického systému. </a:t>
            </a:r>
            <a:endParaRPr sz="1100">
              <a:solidFill>
                <a:schemeClr val="dk1"/>
              </a:solidFill>
              <a:highlight>
                <a:schemeClr val="lt1"/>
              </a:highlight>
              <a:latin typeface="Calibri"/>
              <a:ea typeface="Calibri"/>
              <a:cs typeface="Calibri"/>
              <a:sym typeface="Calibri"/>
            </a:endParaRPr>
          </a:p>
          <a:p>
            <a:pPr marL="285750" marR="0" lvl="0" indent="-285750" algn="l" rtl="0">
              <a:lnSpc>
                <a:spcPct val="107000"/>
              </a:lnSpc>
              <a:spcBef>
                <a:spcPts val="800"/>
              </a:spcBef>
              <a:spcAft>
                <a:spcPts val="0"/>
              </a:spcAft>
              <a:buClr>
                <a:schemeClr val="dk1"/>
              </a:buClr>
              <a:buSzPct val="97297"/>
              <a:buFont typeface="Arial"/>
              <a:buChar char="•"/>
            </a:pPr>
            <a:r>
              <a:rPr lang="cs-CZ" sz="2000">
                <a:solidFill>
                  <a:schemeClr val="dk1"/>
                </a:solidFill>
                <a:highlight>
                  <a:schemeClr val="lt1"/>
                </a:highlight>
                <a:latin typeface="Calibri"/>
                <a:ea typeface="Calibri"/>
                <a:cs typeface="Calibri"/>
                <a:sym typeface="Calibri"/>
              </a:rPr>
              <a:t>Struktura zpracovatelského průmyslu v Moravskoslezském kraji je charakterizována dominancí automobilového průmyslu, který vykazuje nejvýraznější nárůst tržeb a upevňuje svou pozici mezi jednotlivými odvětvími. </a:t>
            </a:r>
            <a:endParaRPr/>
          </a:p>
          <a:p>
            <a:pPr marL="0" marR="0" lvl="0" indent="0" algn="l" rtl="0">
              <a:lnSpc>
                <a:spcPct val="107000"/>
              </a:lnSpc>
              <a:spcBef>
                <a:spcPts val="8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182" name="Google Shape;182;p13"/>
          <p:cNvSpPr txBox="1"/>
          <p:nvPr/>
        </p:nvSpPr>
        <p:spPr>
          <a:xfrm>
            <a:off x="464009" y="1362269"/>
            <a:ext cx="11444963" cy="68113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Průmysl v Moravskoslezském kraji </a:t>
            </a:r>
            <a:endParaRPr/>
          </a:p>
        </p:txBody>
      </p:sp>
      <p:sp>
        <p:nvSpPr>
          <p:cNvPr id="183" name="Google Shape;183;p13"/>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p:nvPr/>
        </p:nvSpPr>
        <p:spPr>
          <a:xfrm>
            <a:off x="1524000" y="3047170"/>
            <a:ext cx="9144000" cy="76366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A499"/>
              </a:buClr>
              <a:buSzPts val="4400"/>
              <a:buFont typeface="Calibri"/>
              <a:buNone/>
            </a:pPr>
            <a:r>
              <a:rPr lang="cs-CZ" sz="4400" b="1">
                <a:solidFill>
                  <a:srgbClr val="00A499"/>
                </a:solidFill>
                <a:latin typeface="Calibri"/>
                <a:ea typeface="Calibri"/>
                <a:cs typeface="Calibri"/>
                <a:sym typeface="Calibri"/>
              </a:rPr>
              <a:t>Ocelářství – Moravskoslezský kraj</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p:nvPr/>
        </p:nvSpPr>
        <p:spPr>
          <a:xfrm>
            <a:off x="464009" y="1957260"/>
            <a:ext cx="5144939" cy="151170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cs-CZ" sz="1400" b="1">
                <a:solidFill>
                  <a:schemeClr val="dk1"/>
                </a:solidFill>
                <a:latin typeface="Calibri"/>
                <a:ea typeface="Calibri"/>
                <a:cs typeface="Calibri"/>
                <a:sym typeface="Calibri"/>
              </a:rPr>
              <a:t>Změna tržeb z prodeje výrobků a služeb průmyslové povahy </a:t>
            </a:r>
            <a:br>
              <a:rPr lang="cs-CZ" sz="1400" b="1">
                <a:solidFill>
                  <a:schemeClr val="dk1"/>
                </a:solidFill>
                <a:latin typeface="Calibri"/>
                <a:ea typeface="Calibri"/>
                <a:cs typeface="Calibri"/>
                <a:sym typeface="Calibri"/>
              </a:rPr>
            </a:br>
            <a:r>
              <a:rPr lang="cs-CZ" sz="1400" b="1">
                <a:solidFill>
                  <a:schemeClr val="dk1"/>
                </a:solidFill>
                <a:latin typeface="Calibri"/>
                <a:ea typeface="Calibri"/>
                <a:cs typeface="Calibri"/>
                <a:sym typeface="Calibri"/>
              </a:rPr>
              <a:t>CZ-NACE (C – 24 Výroba základních kovů, hutní zpracování kovů; slévárenství) a krajů* (běžné ceny)</a:t>
            </a:r>
            <a:endParaRPr/>
          </a:p>
        </p:txBody>
      </p:sp>
      <p:sp>
        <p:nvSpPr>
          <p:cNvPr id="194" name="Google Shape;194;p15"/>
          <p:cNvSpPr txBox="1"/>
          <p:nvPr/>
        </p:nvSpPr>
        <p:spPr>
          <a:xfrm>
            <a:off x="464008" y="1249960"/>
            <a:ext cx="11444963" cy="68113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Ocelářství v Moravskoslezském kraji</a:t>
            </a:r>
            <a:endParaRPr/>
          </a:p>
        </p:txBody>
      </p:sp>
      <p:sp>
        <p:nvSpPr>
          <p:cNvPr id="195" name="Google Shape;195;p15"/>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196" name="Google Shape;196;p15"/>
          <p:cNvSpPr txBox="1"/>
          <p:nvPr/>
        </p:nvSpPr>
        <p:spPr>
          <a:xfrm>
            <a:off x="4091233" y="6297155"/>
            <a:ext cx="1037368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cs-CZ" sz="1200">
                <a:solidFill>
                  <a:schemeClr val="dk1"/>
                </a:solidFill>
                <a:latin typeface="Calibri"/>
                <a:ea typeface="Calibri"/>
                <a:cs typeface="Calibri"/>
                <a:sym typeface="Calibri"/>
              </a:rPr>
              <a:t>Zdroj: Statistické ročenky MSK 2019 a 2023. </a:t>
            </a:r>
            <a:r>
              <a:rPr lang="cs-CZ"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https://csu.gov.cz/produkty/statisticka-rocenka-moravskoslezskeho-kraje-2023</a:t>
            </a:r>
            <a:endParaRPr sz="1200">
              <a:solidFill>
                <a:schemeClr val="dk1"/>
              </a:solidFill>
              <a:latin typeface="Calibri"/>
              <a:ea typeface="Calibri"/>
              <a:cs typeface="Calibri"/>
              <a:sym typeface="Calibri"/>
            </a:endParaRPr>
          </a:p>
        </p:txBody>
      </p:sp>
      <p:sp>
        <p:nvSpPr>
          <p:cNvPr id="197" name="Google Shape;197;p15"/>
          <p:cNvSpPr txBox="1"/>
          <p:nvPr/>
        </p:nvSpPr>
        <p:spPr>
          <a:xfrm>
            <a:off x="6096000" y="1931094"/>
            <a:ext cx="7654564" cy="54316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chemeClr val="dk1"/>
              </a:buClr>
              <a:buSzPts val="1400"/>
              <a:buFont typeface="Calibri"/>
              <a:buNone/>
            </a:pPr>
            <a:r>
              <a:rPr lang="cs-CZ" sz="1400" b="1">
                <a:solidFill>
                  <a:schemeClr val="dk1"/>
                </a:solidFill>
                <a:latin typeface="Calibri"/>
                <a:ea typeface="Calibri"/>
                <a:cs typeface="Calibri"/>
                <a:sym typeface="Calibri"/>
              </a:rPr>
              <a:t>Tržby z prodeje výrobků a služeb průmyslové povahy </a:t>
            </a:r>
            <a:br>
              <a:rPr lang="cs-CZ" sz="1400" b="1">
                <a:solidFill>
                  <a:schemeClr val="dk1"/>
                </a:solidFill>
                <a:latin typeface="Calibri"/>
                <a:ea typeface="Calibri"/>
                <a:cs typeface="Calibri"/>
                <a:sym typeface="Calibri"/>
              </a:rPr>
            </a:br>
            <a:r>
              <a:rPr lang="cs-CZ" sz="1400" b="1">
                <a:solidFill>
                  <a:schemeClr val="dk1"/>
                </a:solidFill>
                <a:latin typeface="Calibri"/>
                <a:ea typeface="Calibri"/>
                <a:cs typeface="Calibri"/>
                <a:sym typeface="Calibri"/>
              </a:rPr>
              <a:t>na 1 zaměstnance (běžné ceny)</a:t>
            </a:r>
            <a:endParaRPr/>
          </a:p>
        </p:txBody>
      </p:sp>
      <p:sp>
        <p:nvSpPr>
          <p:cNvPr id="198" name="Google Shape;198;p15"/>
          <p:cNvSpPr txBox="1"/>
          <p:nvPr/>
        </p:nvSpPr>
        <p:spPr>
          <a:xfrm>
            <a:off x="464008" y="5610266"/>
            <a:ext cx="9801781" cy="4234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1600"/>
              <a:buFont typeface="Calibri"/>
              <a:buNone/>
            </a:pPr>
            <a:r>
              <a:rPr lang="cs-CZ" sz="1600" b="1">
                <a:solidFill>
                  <a:schemeClr val="dk1"/>
                </a:solidFill>
                <a:latin typeface="Calibri"/>
                <a:ea typeface="Calibri"/>
                <a:cs typeface="Calibri"/>
                <a:sym typeface="Calibri"/>
              </a:rPr>
              <a:t>V rámci firem z MSK v odvětví C 24  – skupina TŽ generuje 52 % celkových tržeb v odvětví.</a:t>
            </a:r>
            <a:endParaRPr/>
          </a:p>
        </p:txBody>
      </p:sp>
      <p:pic>
        <p:nvPicPr>
          <p:cNvPr id="199" name="Google Shape;199;p15"/>
          <p:cNvPicPr preferRelativeResize="0"/>
          <p:nvPr/>
        </p:nvPicPr>
        <p:blipFill rotWithShape="1">
          <a:blip r:embed="rId4">
            <a:alphaModFix/>
          </a:blip>
          <a:srcRect/>
          <a:stretch/>
        </p:blipFill>
        <p:spPr>
          <a:xfrm>
            <a:off x="604886" y="2725111"/>
            <a:ext cx="4591812" cy="2685777"/>
          </a:xfrm>
          <a:prstGeom prst="rect">
            <a:avLst/>
          </a:prstGeom>
          <a:noFill/>
          <a:ln>
            <a:noFill/>
          </a:ln>
        </p:spPr>
      </p:pic>
      <p:pic>
        <p:nvPicPr>
          <p:cNvPr id="200" name="Google Shape;200;p15"/>
          <p:cNvPicPr preferRelativeResize="0"/>
          <p:nvPr/>
        </p:nvPicPr>
        <p:blipFill rotWithShape="1">
          <a:blip r:embed="rId5">
            <a:alphaModFix/>
          </a:blip>
          <a:srcRect/>
          <a:stretch/>
        </p:blipFill>
        <p:spPr>
          <a:xfrm>
            <a:off x="6096000" y="2530336"/>
            <a:ext cx="4832501" cy="29378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p:nvPr/>
        </p:nvSpPr>
        <p:spPr>
          <a:xfrm>
            <a:off x="464009" y="2155227"/>
            <a:ext cx="9431429" cy="3900340"/>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107000"/>
              </a:lnSpc>
              <a:spcBef>
                <a:spcPts val="0"/>
              </a:spcBef>
              <a:spcAft>
                <a:spcPts val="0"/>
              </a:spcAft>
              <a:buClr>
                <a:schemeClr val="dk1"/>
              </a:buClr>
              <a:buSzPts val="1800"/>
              <a:buFont typeface="Arial"/>
              <a:buChar char="•"/>
            </a:pPr>
            <a:r>
              <a:rPr lang="cs-CZ" sz="2000">
                <a:solidFill>
                  <a:schemeClr val="dk1"/>
                </a:solidFill>
                <a:highlight>
                  <a:schemeClr val="lt1"/>
                </a:highlight>
                <a:latin typeface="Calibri"/>
                <a:ea typeface="Calibri"/>
                <a:cs typeface="Calibri"/>
                <a:sym typeface="Calibri"/>
              </a:rPr>
              <a:t>V Moravskoslezském kraji došlo k výraznému nárůstu tržeb na jednoho zaměstnance mezi lety 2018 a 2022.</a:t>
            </a:r>
            <a:endParaRPr/>
          </a:p>
          <a:p>
            <a:pPr marL="285750" marR="0" lvl="0" indent="-171450" algn="just" rtl="0">
              <a:lnSpc>
                <a:spcPct val="107000"/>
              </a:lnSpc>
              <a:spcBef>
                <a:spcPts val="0"/>
              </a:spcBef>
              <a:spcAft>
                <a:spcPts val="0"/>
              </a:spcAft>
              <a:buClr>
                <a:schemeClr val="dk1"/>
              </a:buClr>
              <a:buSzPts val="1800"/>
              <a:buFont typeface="Arial"/>
              <a:buNone/>
            </a:pPr>
            <a:endParaRPr sz="2000">
              <a:solidFill>
                <a:schemeClr val="dk1"/>
              </a:solidFill>
              <a:highlight>
                <a:schemeClr val="lt1"/>
              </a:highlight>
              <a:latin typeface="Calibri"/>
              <a:ea typeface="Calibri"/>
              <a:cs typeface="Calibri"/>
              <a:sym typeface="Calibri"/>
            </a:endParaRPr>
          </a:p>
          <a:p>
            <a:pPr marL="285750" marR="0" lvl="0" indent="-285750" algn="just" rtl="0">
              <a:lnSpc>
                <a:spcPct val="107000"/>
              </a:lnSpc>
              <a:spcBef>
                <a:spcPts val="0"/>
              </a:spcBef>
              <a:spcAft>
                <a:spcPts val="0"/>
              </a:spcAft>
              <a:buClr>
                <a:schemeClr val="dk1"/>
              </a:buClr>
              <a:buSzPts val="1800"/>
              <a:buFont typeface="Arial"/>
              <a:buChar char="•"/>
            </a:pPr>
            <a:r>
              <a:rPr lang="cs-CZ" sz="2000">
                <a:solidFill>
                  <a:schemeClr val="dk1"/>
                </a:solidFill>
                <a:highlight>
                  <a:schemeClr val="lt1"/>
                </a:highlight>
                <a:latin typeface="Calibri"/>
                <a:ea typeface="Calibri"/>
                <a:cs typeface="Calibri"/>
                <a:sym typeface="Calibri"/>
              </a:rPr>
              <a:t>To region posunulo v rámci ČR ze čtvrtého místa v roce 2018 na třetí místo v roce 2022.</a:t>
            </a:r>
            <a:endParaRPr/>
          </a:p>
          <a:p>
            <a:pPr marL="285750" marR="0" lvl="0" indent="-171450" algn="just" rtl="0">
              <a:lnSpc>
                <a:spcPct val="107000"/>
              </a:lnSpc>
              <a:spcBef>
                <a:spcPts val="0"/>
              </a:spcBef>
              <a:spcAft>
                <a:spcPts val="0"/>
              </a:spcAft>
              <a:buClr>
                <a:schemeClr val="dk1"/>
              </a:buClr>
              <a:buSzPts val="1800"/>
              <a:buFont typeface="Arial"/>
              <a:buNone/>
            </a:pPr>
            <a:endParaRPr sz="2000">
              <a:solidFill>
                <a:schemeClr val="dk1"/>
              </a:solidFill>
              <a:highlight>
                <a:schemeClr val="lt1"/>
              </a:highlight>
              <a:latin typeface="Calibri"/>
              <a:ea typeface="Calibri"/>
              <a:cs typeface="Calibri"/>
              <a:sym typeface="Calibri"/>
            </a:endParaRPr>
          </a:p>
          <a:p>
            <a:pPr marL="285750" marR="0" lvl="0" indent="-285750" algn="just" rtl="0">
              <a:lnSpc>
                <a:spcPct val="107000"/>
              </a:lnSpc>
              <a:spcBef>
                <a:spcPts val="0"/>
              </a:spcBef>
              <a:spcAft>
                <a:spcPts val="0"/>
              </a:spcAft>
              <a:buClr>
                <a:schemeClr val="dk1"/>
              </a:buClr>
              <a:buSzPts val="1800"/>
              <a:buFont typeface="Arial"/>
              <a:buChar char="•"/>
            </a:pPr>
            <a:r>
              <a:rPr lang="cs-CZ" sz="2000">
                <a:solidFill>
                  <a:schemeClr val="dk1"/>
                </a:solidFill>
                <a:highlight>
                  <a:schemeClr val="lt1"/>
                </a:highlight>
                <a:latin typeface="Calibri"/>
                <a:ea typeface="Calibri"/>
                <a:cs typeface="Calibri"/>
                <a:sym typeface="Calibri"/>
              </a:rPr>
              <a:t>Relativní nárůst tržeb v běžných cenách byl - ve výši 40 %.</a:t>
            </a:r>
            <a:endParaRPr/>
          </a:p>
        </p:txBody>
      </p:sp>
      <p:sp>
        <p:nvSpPr>
          <p:cNvPr id="206" name="Google Shape;206;p16"/>
          <p:cNvSpPr txBox="1"/>
          <p:nvPr/>
        </p:nvSpPr>
        <p:spPr>
          <a:xfrm>
            <a:off x="464009" y="1362269"/>
            <a:ext cx="11444963" cy="68113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Ocelářství v Moravskoslezském kraji</a:t>
            </a:r>
            <a:endParaRPr/>
          </a:p>
          <a:p>
            <a:pPr marL="0" marR="0" lvl="0" indent="0" algn="l" rtl="0">
              <a:lnSpc>
                <a:spcPct val="90000"/>
              </a:lnSpc>
              <a:spcBef>
                <a:spcPts val="1000"/>
              </a:spcBef>
              <a:spcAft>
                <a:spcPts val="0"/>
              </a:spcAft>
              <a:buClr>
                <a:schemeClr val="dk1"/>
              </a:buClr>
              <a:buSzPts val="4400"/>
              <a:buFont typeface="Arial"/>
              <a:buNone/>
            </a:pPr>
            <a:endParaRPr sz="4400" b="1">
              <a:solidFill>
                <a:srgbClr val="14AAA0"/>
              </a:solidFill>
              <a:latin typeface="Calibri"/>
              <a:ea typeface="Calibri"/>
              <a:cs typeface="Calibri"/>
              <a:sym typeface="Calibri"/>
            </a:endParaRPr>
          </a:p>
        </p:txBody>
      </p:sp>
      <p:sp>
        <p:nvSpPr>
          <p:cNvPr id="207" name="Google Shape;207;p16"/>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7"/>
          <p:cNvSpPr txBox="1"/>
          <p:nvPr/>
        </p:nvSpPr>
        <p:spPr>
          <a:xfrm>
            <a:off x="464009" y="1957260"/>
            <a:ext cx="5144939" cy="151170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cs-CZ" sz="1400" b="1">
                <a:solidFill>
                  <a:schemeClr val="dk1"/>
                </a:solidFill>
                <a:latin typeface="Calibri"/>
                <a:ea typeface="Calibri"/>
                <a:cs typeface="Calibri"/>
                <a:sym typeface="Calibri"/>
              </a:rPr>
              <a:t>Postavení vybraných průmyslových odvětví v MSK</a:t>
            </a:r>
            <a:endParaRPr/>
          </a:p>
        </p:txBody>
      </p:sp>
      <p:sp>
        <p:nvSpPr>
          <p:cNvPr id="213" name="Google Shape;213;p17"/>
          <p:cNvSpPr txBox="1"/>
          <p:nvPr/>
        </p:nvSpPr>
        <p:spPr>
          <a:xfrm>
            <a:off x="464008" y="1249960"/>
            <a:ext cx="11444963" cy="68113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Ocelářství v Moravskoslezském kraji</a:t>
            </a:r>
            <a:endParaRPr/>
          </a:p>
        </p:txBody>
      </p:sp>
      <p:sp>
        <p:nvSpPr>
          <p:cNvPr id="214" name="Google Shape;214;p17"/>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215" name="Google Shape;215;p17"/>
          <p:cNvSpPr txBox="1"/>
          <p:nvPr/>
        </p:nvSpPr>
        <p:spPr>
          <a:xfrm>
            <a:off x="4091233" y="6297155"/>
            <a:ext cx="1037368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cs-CZ" sz="1200">
                <a:solidFill>
                  <a:schemeClr val="dk1"/>
                </a:solidFill>
                <a:latin typeface="Calibri"/>
                <a:ea typeface="Calibri"/>
                <a:cs typeface="Calibri"/>
                <a:sym typeface="Calibri"/>
              </a:rPr>
              <a:t>Zdroj: Statistické ročenky MSK 2019 a 2023. </a:t>
            </a:r>
            <a:r>
              <a:rPr lang="cs-CZ"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https://csu.gov.cz/produkty/statisticka-rocenka-moravskoslezskeho-kraje-2023</a:t>
            </a:r>
            <a:endParaRPr sz="1200">
              <a:solidFill>
                <a:schemeClr val="dk1"/>
              </a:solidFill>
              <a:latin typeface="Calibri"/>
              <a:ea typeface="Calibri"/>
              <a:cs typeface="Calibri"/>
              <a:sym typeface="Calibri"/>
            </a:endParaRPr>
          </a:p>
        </p:txBody>
      </p:sp>
      <p:sp>
        <p:nvSpPr>
          <p:cNvPr id="216" name="Google Shape;216;p17"/>
          <p:cNvSpPr txBox="1"/>
          <p:nvPr/>
        </p:nvSpPr>
        <p:spPr>
          <a:xfrm>
            <a:off x="6096000" y="2698467"/>
            <a:ext cx="7654564" cy="54316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chemeClr val="dk1"/>
              </a:buClr>
              <a:buSzPts val="1400"/>
              <a:buFont typeface="Calibri"/>
              <a:buNone/>
            </a:pPr>
            <a:r>
              <a:rPr lang="cs-CZ" sz="1400" b="1">
                <a:solidFill>
                  <a:schemeClr val="dk1"/>
                </a:solidFill>
                <a:latin typeface="Calibri"/>
                <a:ea typeface="Calibri"/>
                <a:cs typeface="Calibri"/>
                <a:sym typeface="Calibri"/>
              </a:rPr>
              <a:t>Odvětvová struktura hrubé přidané hodnoty</a:t>
            </a:r>
            <a:endParaRPr/>
          </a:p>
          <a:p>
            <a:pPr marL="0" marR="0" lvl="0" indent="0" algn="just" rtl="0">
              <a:lnSpc>
                <a:spcPct val="107000"/>
              </a:lnSpc>
              <a:spcBef>
                <a:spcPts val="0"/>
              </a:spcBef>
              <a:spcAft>
                <a:spcPts val="0"/>
              </a:spcAft>
              <a:buClr>
                <a:schemeClr val="dk1"/>
              </a:buClr>
              <a:buSzPts val="1400"/>
              <a:buFont typeface="Calibri"/>
              <a:buNone/>
            </a:pPr>
            <a:endParaRPr sz="1400" b="1">
              <a:solidFill>
                <a:schemeClr val="dk1"/>
              </a:solidFill>
              <a:latin typeface="Calibri"/>
              <a:ea typeface="Calibri"/>
              <a:cs typeface="Calibri"/>
              <a:sym typeface="Calibri"/>
            </a:endParaRPr>
          </a:p>
        </p:txBody>
      </p:sp>
      <p:sp>
        <p:nvSpPr>
          <p:cNvPr id="217" name="Google Shape;217;p17"/>
          <p:cNvSpPr txBox="1"/>
          <p:nvPr/>
        </p:nvSpPr>
        <p:spPr>
          <a:xfrm>
            <a:off x="6096000" y="1921312"/>
            <a:ext cx="54038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cs-CZ" sz="1400" b="1">
                <a:solidFill>
                  <a:schemeClr val="dk1"/>
                </a:solidFill>
                <a:latin typeface="Calibri"/>
                <a:ea typeface="Calibri"/>
                <a:cs typeface="Calibri"/>
                <a:sym typeface="Calibri"/>
              </a:rPr>
              <a:t>Hrubá přidaná hodnota v Moravskoslezském kraji v roce 2022 výše 542,0 miliardy Kč,</a:t>
            </a:r>
            <a:endParaRPr/>
          </a:p>
        </p:txBody>
      </p:sp>
      <p:graphicFrame>
        <p:nvGraphicFramePr>
          <p:cNvPr id="218" name="Google Shape;218;p17"/>
          <p:cNvGraphicFramePr/>
          <p:nvPr/>
        </p:nvGraphicFramePr>
        <p:xfrm>
          <a:off x="476054" y="2123885"/>
          <a:ext cx="5144939" cy="3242229"/>
        </p:xfrm>
        <a:graphic>
          <a:graphicData uri="http://schemas.openxmlformats.org/drawingml/2006/chart">
            <c:chart xmlns:c="http://schemas.openxmlformats.org/drawingml/2006/chart" xmlns:r="http://schemas.openxmlformats.org/officeDocument/2006/relationships" r:id="rId4"/>
          </a:graphicData>
        </a:graphic>
      </p:graphicFrame>
      <p:pic>
        <p:nvPicPr>
          <p:cNvPr id="219" name="Google Shape;219;p17" descr="Graf 3 Odvětvová struktura hrubé přidané hodnoty"/>
          <p:cNvPicPr preferRelativeResize="0"/>
          <p:nvPr/>
        </p:nvPicPr>
        <p:blipFill rotWithShape="1">
          <a:blip r:embed="rId5">
            <a:alphaModFix/>
          </a:blip>
          <a:srcRect t="12227"/>
          <a:stretch/>
        </p:blipFill>
        <p:spPr>
          <a:xfrm>
            <a:off x="6186489" y="3067819"/>
            <a:ext cx="5403850" cy="2051050"/>
          </a:xfrm>
          <a:prstGeom prst="rect">
            <a:avLst/>
          </a:prstGeom>
          <a:noFill/>
          <a:ln>
            <a:noFill/>
          </a:ln>
        </p:spPr>
      </p:pic>
      <p:sp>
        <p:nvSpPr>
          <p:cNvPr id="220" name="Google Shape;220;p17"/>
          <p:cNvSpPr txBox="1"/>
          <p:nvPr/>
        </p:nvSpPr>
        <p:spPr>
          <a:xfrm>
            <a:off x="476054" y="5547062"/>
            <a:ext cx="72303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cs-CZ" sz="1400">
                <a:solidFill>
                  <a:schemeClr val="dk1"/>
                </a:solidFill>
                <a:latin typeface="Calibri"/>
                <a:ea typeface="Calibri"/>
                <a:cs typeface="Calibri"/>
                <a:sym typeface="Calibri"/>
              </a:rPr>
              <a:t>560,2 tisíc zaměstnaných osob v MSK. </a:t>
            </a:r>
            <a:endParaRPr sz="14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cs-CZ" sz="1400">
                <a:solidFill>
                  <a:schemeClr val="dk1"/>
                </a:solidFill>
                <a:latin typeface="Calibri"/>
                <a:ea typeface="Calibri"/>
                <a:cs typeface="Calibri"/>
                <a:sym typeface="Calibri"/>
              </a:rPr>
              <a:t>Téměř 30 % ve zpracovatelském průmyslu.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p:nvPr/>
        </p:nvSpPr>
        <p:spPr>
          <a:xfrm>
            <a:off x="1524000" y="2104777"/>
            <a:ext cx="9144000" cy="208466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A499"/>
              </a:buClr>
              <a:buSzPts val="4400"/>
              <a:buFont typeface="Calibri"/>
              <a:buNone/>
            </a:pPr>
            <a:r>
              <a:rPr lang="cs-CZ" sz="4400" b="1" dirty="0">
                <a:solidFill>
                  <a:srgbClr val="00A499"/>
                </a:solidFill>
                <a:latin typeface="Calibri"/>
                <a:ea typeface="Calibri"/>
                <a:cs typeface="Calibri"/>
                <a:sym typeface="Calibri"/>
              </a:rPr>
              <a:t>Význam společnosti</a:t>
            </a:r>
            <a:endParaRPr dirty="0"/>
          </a:p>
          <a:p>
            <a:pPr marL="0" marR="0" lvl="0" indent="0" algn="ctr" rtl="0">
              <a:lnSpc>
                <a:spcPct val="120000"/>
              </a:lnSpc>
              <a:spcBef>
                <a:spcPts val="0"/>
              </a:spcBef>
              <a:spcAft>
                <a:spcPts val="0"/>
              </a:spcAft>
              <a:buClr>
                <a:srgbClr val="00A499"/>
              </a:buClr>
              <a:buSzPts val="4400"/>
              <a:buFont typeface="Calibri"/>
              <a:buNone/>
            </a:pPr>
            <a:r>
              <a:rPr lang="cs-CZ" sz="4400" b="1" dirty="0">
                <a:solidFill>
                  <a:srgbClr val="00A499"/>
                </a:solidFill>
                <a:latin typeface="Calibri"/>
                <a:ea typeface="Calibri"/>
                <a:cs typeface="Calibri"/>
                <a:sym typeface="Calibri"/>
              </a:rPr>
              <a:t>Třinecké železárny</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9"/>
          <p:cNvSpPr txBox="1"/>
          <p:nvPr/>
        </p:nvSpPr>
        <p:spPr>
          <a:xfrm>
            <a:off x="464008" y="1745089"/>
            <a:ext cx="6728643" cy="151170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cs-CZ" sz="1800" b="1">
                <a:solidFill>
                  <a:schemeClr val="dk1"/>
                </a:solidFill>
                <a:latin typeface="Calibri"/>
                <a:ea typeface="Calibri"/>
                <a:cs typeface="Calibri"/>
                <a:sym typeface="Calibri"/>
              </a:rPr>
              <a:t>Podíl skupiny MS v MSK na hrubé přidané hodnotě kraje a průmyslu</a:t>
            </a:r>
            <a:endParaRPr/>
          </a:p>
        </p:txBody>
      </p:sp>
      <p:sp>
        <p:nvSpPr>
          <p:cNvPr id="231" name="Google Shape;231;p19"/>
          <p:cNvSpPr txBox="1"/>
          <p:nvPr/>
        </p:nvSpPr>
        <p:spPr>
          <a:xfrm>
            <a:off x="464008" y="1249960"/>
            <a:ext cx="11444963" cy="681134"/>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90000"/>
              </a:lnSpc>
              <a:spcBef>
                <a:spcPts val="0"/>
              </a:spcBef>
              <a:spcAft>
                <a:spcPts val="0"/>
              </a:spcAft>
              <a:buClr>
                <a:srgbClr val="14AAA0"/>
              </a:buClr>
              <a:buSzPct val="100000"/>
              <a:buFont typeface="Arial"/>
              <a:buNone/>
            </a:pPr>
            <a:r>
              <a:rPr lang="cs-CZ" sz="4400" b="1">
                <a:solidFill>
                  <a:srgbClr val="14AAA0"/>
                </a:solidFill>
                <a:latin typeface="Calibri"/>
                <a:ea typeface="Calibri"/>
                <a:cs typeface="Calibri"/>
                <a:sym typeface="Calibri"/>
              </a:rPr>
              <a:t>Význam Třineckých železáren a Moravia Steel v Moravskoslezském kraji</a:t>
            </a:r>
            <a:endParaRPr/>
          </a:p>
        </p:txBody>
      </p:sp>
      <p:sp>
        <p:nvSpPr>
          <p:cNvPr id="232" name="Google Shape;232;p19"/>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233" name="Google Shape;233;p19"/>
          <p:cNvSpPr txBox="1"/>
          <p:nvPr/>
        </p:nvSpPr>
        <p:spPr>
          <a:xfrm>
            <a:off x="7268065" y="6297155"/>
            <a:ext cx="719685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cs-CZ" sz="1200">
                <a:solidFill>
                  <a:schemeClr val="dk1"/>
                </a:solidFill>
                <a:latin typeface="Calibri"/>
                <a:ea typeface="Calibri"/>
                <a:cs typeface="Calibri"/>
                <a:sym typeface="Calibri"/>
              </a:rPr>
              <a:t>Zdroj: vlastní zpracování na základě Regionálních účtů MSK – ČSÚ (2024) </a:t>
            </a:r>
            <a:endParaRPr/>
          </a:p>
        </p:txBody>
      </p:sp>
      <p:sp>
        <p:nvSpPr>
          <p:cNvPr id="234" name="Google Shape;234;p19"/>
          <p:cNvSpPr txBox="1"/>
          <p:nvPr/>
        </p:nvSpPr>
        <p:spPr>
          <a:xfrm>
            <a:off x="476053" y="5455445"/>
            <a:ext cx="1049674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cs-CZ" sz="1400">
                <a:solidFill>
                  <a:schemeClr val="dk1"/>
                </a:solidFill>
                <a:latin typeface="Calibri"/>
                <a:ea typeface="Calibri"/>
                <a:cs typeface="Calibri"/>
                <a:sym typeface="Calibri"/>
              </a:rPr>
              <a:t>”Hrubá přidaná hodnota představuje nově vytvořenou hodnotu, kterou získávají institucionální jednotky z používání svých výrobních kapacit. Je stanovena jako rozdíl mezi celkovou produkcí, oceněnou v základních cenách a mezispotřebou, oceněnou v kupních cenách.” ČSÚ, 2024</a:t>
            </a:r>
            <a:endParaRPr/>
          </a:p>
        </p:txBody>
      </p:sp>
      <p:graphicFrame>
        <p:nvGraphicFramePr>
          <p:cNvPr id="235" name="Google Shape;235;p19"/>
          <p:cNvGraphicFramePr/>
          <p:nvPr>
            <p:extLst>
              <p:ext uri="{D42A27DB-BD31-4B8C-83A1-F6EECF244321}">
                <p14:modId xmlns:p14="http://schemas.microsoft.com/office/powerpoint/2010/main" val="4030560752"/>
              </p:ext>
            </p:extLst>
          </p:nvPr>
        </p:nvGraphicFramePr>
        <p:xfrm>
          <a:off x="555396" y="2282417"/>
          <a:ext cx="5753375" cy="2918175"/>
        </p:xfrm>
        <a:graphic>
          <a:graphicData uri="http://schemas.openxmlformats.org/drawingml/2006/table">
            <a:tbl>
              <a:tblPr firstRow="1" firstCol="1" bandRow="1">
                <a:gradFill>
                  <a:gsLst>
                    <a:gs pos="0">
                      <a:srgbClr val="5CC3A1"/>
                    </a:gs>
                    <a:gs pos="50000">
                      <a:srgbClr val="3BC099"/>
                    </a:gs>
                    <a:gs pos="100000">
                      <a:srgbClr val="2FAE88"/>
                    </a:gs>
                  </a:gsLst>
                  <a:lin ang="5400000" scaled="0"/>
                </a:gradFill>
                <a:tableStyleId>{F8C1DD3C-3414-4024-BBF0-0131B3889653}</a:tableStyleId>
              </a:tblPr>
              <a:tblGrid>
                <a:gridCol w="4655850">
                  <a:extLst>
                    <a:ext uri="{9D8B030D-6E8A-4147-A177-3AD203B41FA5}">
                      <a16:colId xmlns:a16="http://schemas.microsoft.com/office/drawing/2014/main" val="20000"/>
                    </a:ext>
                  </a:extLst>
                </a:gridCol>
                <a:gridCol w="1097525">
                  <a:extLst>
                    <a:ext uri="{9D8B030D-6E8A-4147-A177-3AD203B41FA5}">
                      <a16:colId xmlns:a16="http://schemas.microsoft.com/office/drawing/2014/main" val="20001"/>
                    </a:ext>
                  </a:extLst>
                </a:gridCol>
              </a:tblGrid>
              <a:tr h="479025">
                <a:tc>
                  <a:txBody>
                    <a:bodyPr/>
                    <a:lstStyle/>
                    <a:p>
                      <a:pPr marL="0" marR="0" lvl="0" indent="0" algn="l" rtl="0">
                        <a:lnSpc>
                          <a:spcPct val="107000"/>
                        </a:lnSpc>
                        <a:spcBef>
                          <a:spcPts val="0"/>
                        </a:spcBef>
                        <a:spcAft>
                          <a:spcPts val="0"/>
                        </a:spcAft>
                        <a:buClr>
                          <a:schemeClr val="dk1"/>
                        </a:buClr>
                        <a:buSzPts val="1600"/>
                        <a:buFont typeface="Calibri"/>
                        <a:buNone/>
                      </a:pPr>
                      <a:r>
                        <a:rPr lang="cs-CZ" sz="1600" b="1" u="none" strike="noStrike" cap="none" dirty="0"/>
                        <a:t>Hodnota HPH v mil. Kč</a:t>
                      </a:r>
                      <a:endParaRPr sz="1600" b="1"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cs-CZ" sz="1600" b="1" u="none" strike="noStrike" cap="none"/>
                        <a:t>2022</a:t>
                      </a:r>
                      <a:endParaRPr sz="1600" b="1" u="none" strike="noStrike" cap="none">
                        <a:latin typeface="Calibri"/>
                        <a:ea typeface="Calibri"/>
                        <a:cs typeface="Calibri"/>
                        <a:sym typeface="Calibri"/>
                      </a:endParaRPr>
                    </a:p>
                  </a:txBody>
                  <a:tcPr marL="44450" marR="44450" marT="0" marB="0" anchor="ctr"/>
                </a:tc>
                <a:extLst>
                  <a:ext uri="{0D108BD9-81ED-4DB2-BD59-A6C34878D82A}">
                    <a16:rowId xmlns:a16="http://schemas.microsoft.com/office/drawing/2014/main" val="10000"/>
                  </a:ext>
                </a:extLst>
              </a:tr>
              <a:tr h="392025">
                <a:tc>
                  <a:txBody>
                    <a:bodyPr/>
                    <a:lstStyle/>
                    <a:p>
                      <a:pPr marL="0" marR="0" lvl="0" indent="0" algn="l" rtl="0">
                        <a:lnSpc>
                          <a:spcPct val="107000"/>
                        </a:lnSpc>
                        <a:spcBef>
                          <a:spcPts val="0"/>
                        </a:spcBef>
                        <a:spcAft>
                          <a:spcPts val="0"/>
                        </a:spcAft>
                        <a:buClr>
                          <a:schemeClr val="dk1"/>
                        </a:buClr>
                        <a:buSzPts val="1600"/>
                        <a:buFont typeface="Calibri"/>
                        <a:buNone/>
                      </a:pPr>
                      <a:r>
                        <a:rPr lang="cs-CZ" sz="1600" b="1" u="none" strike="noStrike" cap="none"/>
                        <a:t>MSK</a:t>
                      </a:r>
                      <a:endParaRPr sz="1600" b="1"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cs-CZ" sz="1600" b="1" u="none" strike="noStrike" cap="none"/>
                        <a:t>542 031 </a:t>
                      </a:r>
                      <a:endParaRPr sz="1600" b="1" u="none" strike="noStrike" cap="none">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392025">
                <a:tc>
                  <a:txBody>
                    <a:bodyPr/>
                    <a:lstStyle/>
                    <a:p>
                      <a:pPr marL="0" marR="0" lvl="0" indent="0" algn="l" rtl="0">
                        <a:lnSpc>
                          <a:spcPct val="107000"/>
                        </a:lnSpc>
                        <a:spcBef>
                          <a:spcPts val="0"/>
                        </a:spcBef>
                        <a:spcAft>
                          <a:spcPts val="0"/>
                        </a:spcAft>
                        <a:buClr>
                          <a:schemeClr val="dk1"/>
                        </a:buClr>
                        <a:buSzPts val="1600"/>
                        <a:buFont typeface="Calibri"/>
                        <a:buNone/>
                      </a:pPr>
                      <a:r>
                        <a:rPr lang="cs-CZ" sz="1600" b="1" u="none" strike="noStrike" cap="none"/>
                        <a:t>Průmysl (B-E)</a:t>
                      </a:r>
                      <a:endParaRPr sz="1600" b="1"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cs-CZ" sz="1600" b="1" u="none" strike="noStrike" cap="none" dirty="0"/>
                        <a:t>186 750</a:t>
                      </a:r>
                      <a:endParaRPr sz="1600" b="1"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92025">
                <a:tc>
                  <a:txBody>
                    <a:bodyPr/>
                    <a:lstStyle/>
                    <a:p>
                      <a:pPr marL="0" marR="0" lvl="0" indent="0" algn="l" rtl="0">
                        <a:lnSpc>
                          <a:spcPct val="107000"/>
                        </a:lnSpc>
                        <a:spcBef>
                          <a:spcPts val="0"/>
                        </a:spcBef>
                        <a:spcAft>
                          <a:spcPts val="0"/>
                        </a:spcAft>
                        <a:buClr>
                          <a:schemeClr val="dk1"/>
                        </a:buClr>
                        <a:buSzPts val="1600"/>
                        <a:buFont typeface="Calibri"/>
                        <a:buNone/>
                      </a:pPr>
                      <a:r>
                        <a:rPr lang="cs-CZ" sz="1600" b="1" u="none" strike="noStrike" cap="none"/>
                        <a:t>Podíl Průmyslu na HPH kraje</a:t>
                      </a:r>
                      <a:endParaRPr sz="1600" b="1"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cs-CZ" sz="1600" b="1" u="none" strike="noStrike" cap="none"/>
                        <a:t>34,5%</a:t>
                      </a:r>
                      <a:endParaRPr sz="1600" b="1" u="none" strike="noStrike" cap="none">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479025">
                <a:tc>
                  <a:txBody>
                    <a:bodyPr/>
                    <a:lstStyle/>
                    <a:p>
                      <a:pPr marL="0" marR="0" lvl="0" indent="0" algn="l" rtl="0">
                        <a:lnSpc>
                          <a:spcPct val="107000"/>
                        </a:lnSpc>
                        <a:spcBef>
                          <a:spcPts val="0"/>
                        </a:spcBef>
                        <a:spcAft>
                          <a:spcPts val="0"/>
                        </a:spcAft>
                        <a:buClr>
                          <a:schemeClr val="dk1"/>
                        </a:buClr>
                        <a:buSzPts val="1600"/>
                        <a:buFont typeface="Calibri"/>
                        <a:buNone/>
                      </a:pPr>
                      <a:r>
                        <a:rPr lang="cs-CZ" sz="1600" b="1" u="none" strike="noStrike" cap="none"/>
                        <a:t>Konsolidovaná MS v MSK</a:t>
                      </a:r>
                      <a:endParaRPr sz="1600" b="1"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cs-CZ" sz="1600" b="1" u="none" strike="noStrike" cap="none"/>
                        <a:t>17825</a:t>
                      </a:r>
                      <a:endParaRPr sz="1600" b="1" u="none" strike="noStrike" cap="none">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92025">
                <a:tc>
                  <a:txBody>
                    <a:bodyPr/>
                    <a:lstStyle/>
                    <a:p>
                      <a:pPr marL="0" marR="0" lvl="0" indent="0" algn="l" rtl="0">
                        <a:lnSpc>
                          <a:spcPct val="107000"/>
                        </a:lnSpc>
                        <a:spcBef>
                          <a:spcPts val="0"/>
                        </a:spcBef>
                        <a:spcAft>
                          <a:spcPts val="0"/>
                        </a:spcAft>
                        <a:buClr>
                          <a:schemeClr val="dk1"/>
                        </a:buClr>
                        <a:buSzPts val="1600"/>
                        <a:buFont typeface="Calibri"/>
                        <a:buNone/>
                      </a:pPr>
                      <a:r>
                        <a:rPr lang="cs-CZ" sz="1600" b="1" u="none" strike="noStrike" cap="none"/>
                        <a:t>Podíl kons. MS v MSK na HPH kraje</a:t>
                      </a:r>
                      <a:endParaRPr sz="1600" b="1"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cs-CZ" sz="1600" b="1" u="none" strike="noStrike" cap="none"/>
                        <a:t>3,3%</a:t>
                      </a:r>
                      <a:endParaRPr sz="1600" b="1" u="none" strike="noStrike" cap="none">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392025">
                <a:tc>
                  <a:txBody>
                    <a:bodyPr/>
                    <a:lstStyle/>
                    <a:p>
                      <a:pPr marL="0" marR="0" lvl="0" indent="0" algn="l" rtl="0">
                        <a:lnSpc>
                          <a:spcPct val="107000"/>
                        </a:lnSpc>
                        <a:spcBef>
                          <a:spcPts val="0"/>
                        </a:spcBef>
                        <a:spcAft>
                          <a:spcPts val="0"/>
                        </a:spcAft>
                        <a:buClr>
                          <a:schemeClr val="dk1"/>
                        </a:buClr>
                        <a:buSzPts val="1600"/>
                        <a:buFont typeface="Calibri"/>
                        <a:buNone/>
                      </a:pPr>
                      <a:r>
                        <a:rPr lang="cs-CZ" sz="1600" b="1" u="none" strike="noStrike" cap="none" dirty="0"/>
                        <a:t>Podíl kons. MS v MSK  na HPH průmyslu</a:t>
                      </a:r>
                      <a:endParaRPr sz="1600" b="1"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cs-CZ" sz="1600" b="1" u="none" strike="noStrike" cap="none" dirty="0"/>
                        <a:t>9,5%</a:t>
                      </a:r>
                      <a:endParaRPr sz="1600" b="1"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bl>
          </a:graphicData>
        </a:graphic>
      </p:graphicFrame>
      <p:sp>
        <p:nvSpPr>
          <p:cNvPr id="236" name="Google Shape;236;p19"/>
          <p:cNvSpPr txBox="1"/>
          <p:nvPr/>
        </p:nvSpPr>
        <p:spPr>
          <a:xfrm>
            <a:off x="6528062" y="2282417"/>
            <a:ext cx="4444738"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dirty="0">
                <a:solidFill>
                  <a:schemeClr val="dk1"/>
                </a:solidFill>
                <a:latin typeface="Calibri"/>
                <a:ea typeface="Calibri"/>
                <a:cs typeface="Calibri"/>
                <a:sym typeface="Calibri"/>
              </a:rPr>
              <a:t>Podíl Průmyslu na hrubé přidané hodnotě kraje je  34,5 %.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1800" dirty="0">
                <a:solidFill>
                  <a:schemeClr val="dk1"/>
                </a:solidFill>
                <a:latin typeface="Calibri"/>
                <a:ea typeface="Calibri"/>
                <a:cs typeface="Calibri"/>
                <a:sym typeface="Calibri"/>
              </a:rPr>
              <a:t>Podíl kons. skupiny MS v MSK  na HPH průmyslu v MSK je téměř 10 %.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p:nvPr/>
        </p:nvSpPr>
        <p:spPr>
          <a:xfrm>
            <a:off x="464009" y="2155227"/>
            <a:ext cx="11444963" cy="39105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Tým autorů</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Metodologie, legenda a názvosloví</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Úvod do průmyslu a ocelářství</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Průmysl v Moravskoslezském kraji</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Ocelářství v Moravskoslezském kraji</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Význam společnosti Třinecké železárny, a. s.</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Závěr studie </a:t>
            </a:r>
            <a:endParaRPr/>
          </a:p>
        </p:txBody>
      </p:sp>
      <p:sp>
        <p:nvSpPr>
          <p:cNvPr id="91" name="Google Shape;91;p2"/>
          <p:cNvSpPr txBox="1"/>
          <p:nvPr/>
        </p:nvSpPr>
        <p:spPr>
          <a:xfrm>
            <a:off x="464009" y="1362269"/>
            <a:ext cx="11444963" cy="68113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4AAA0"/>
              </a:buClr>
              <a:buSzPts val="4400"/>
              <a:buFont typeface="Arial"/>
              <a:buNone/>
            </a:pPr>
            <a:r>
              <a:rPr lang="cs-CZ" sz="4400" b="1" i="0" u="none" strike="noStrike" cap="none">
                <a:solidFill>
                  <a:srgbClr val="14AAA0"/>
                </a:solidFill>
                <a:latin typeface="Calibri"/>
                <a:ea typeface="Calibri"/>
                <a:cs typeface="Calibri"/>
                <a:sym typeface="Calibri"/>
              </a:rPr>
              <a:t>Agenda</a:t>
            </a:r>
            <a:endParaRPr/>
          </a:p>
        </p:txBody>
      </p:sp>
      <p:sp>
        <p:nvSpPr>
          <p:cNvPr id="92" name="Google Shape;92;p2"/>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i="0" u="none" strike="noStrike" cap="none">
                <a:solidFill>
                  <a:srgbClr val="2954C1"/>
                </a:solidFill>
                <a:latin typeface="Calibri"/>
                <a:ea typeface="Calibri"/>
                <a:cs typeface="Calibri"/>
                <a:sym typeface="Calibri"/>
              </a:rPr>
              <a:t>Studie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0"/>
          <p:cNvSpPr txBox="1"/>
          <p:nvPr/>
        </p:nvSpPr>
        <p:spPr>
          <a:xfrm>
            <a:off x="464008" y="1917296"/>
            <a:ext cx="10508792" cy="151170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cs-CZ" sz="1800" b="1" dirty="0">
                <a:solidFill>
                  <a:schemeClr val="dk1"/>
                </a:solidFill>
                <a:latin typeface="Calibri"/>
                <a:ea typeface="Calibri"/>
                <a:cs typeface="Calibri"/>
                <a:sym typeface="Calibri"/>
              </a:rPr>
              <a:t>Daňová povinnost Třineckých železáren a skupiny Moravia Steel v ČR v letech 2010 – 2023 (v tis. Kč)	</a:t>
            </a:r>
            <a:endParaRPr dirty="0"/>
          </a:p>
        </p:txBody>
      </p:sp>
      <p:sp>
        <p:nvSpPr>
          <p:cNvPr id="242" name="Google Shape;242;p20"/>
          <p:cNvSpPr txBox="1"/>
          <p:nvPr/>
        </p:nvSpPr>
        <p:spPr>
          <a:xfrm>
            <a:off x="464008" y="1167800"/>
            <a:ext cx="11444963" cy="681134"/>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rgbClr val="14AAA0"/>
              </a:buClr>
              <a:buSzPct val="100000"/>
              <a:buFont typeface="Arial"/>
              <a:buNone/>
            </a:pPr>
            <a:r>
              <a:rPr lang="cs-CZ" sz="4400" b="1">
                <a:solidFill>
                  <a:srgbClr val="14AAA0"/>
                </a:solidFill>
                <a:latin typeface="Calibri"/>
                <a:ea typeface="Calibri"/>
                <a:cs typeface="Calibri"/>
                <a:sym typeface="Calibri"/>
              </a:rPr>
              <a:t>Význam Třineckých železáren a Moravia Steel v ČR</a:t>
            </a:r>
            <a:endParaRPr/>
          </a:p>
        </p:txBody>
      </p:sp>
      <p:sp>
        <p:nvSpPr>
          <p:cNvPr id="243" name="Google Shape;243;p20"/>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dirty="0">
                <a:solidFill>
                  <a:srgbClr val="2954C1"/>
                </a:solidFill>
                <a:latin typeface="Calibri"/>
                <a:ea typeface="Calibri"/>
                <a:cs typeface="Calibri"/>
                <a:sym typeface="Calibri"/>
              </a:rPr>
              <a:t>Studie</a:t>
            </a:r>
            <a:endParaRPr dirty="0"/>
          </a:p>
        </p:txBody>
      </p:sp>
      <p:sp>
        <p:nvSpPr>
          <p:cNvPr id="244" name="Google Shape;244;p20"/>
          <p:cNvSpPr txBox="1"/>
          <p:nvPr/>
        </p:nvSpPr>
        <p:spPr>
          <a:xfrm>
            <a:off x="9040305" y="6297155"/>
            <a:ext cx="542461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cs-CZ" sz="1200">
                <a:solidFill>
                  <a:schemeClr val="dk1"/>
                </a:solidFill>
                <a:latin typeface="Calibri"/>
                <a:ea typeface="Calibri"/>
                <a:cs typeface="Calibri"/>
                <a:sym typeface="Calibri"/>
              </a:rPr>
              <a:t>Zdroj: Výroční zprávy TŽ a MS (2010-2023)</a:t>
            </a:r>
            <a:endParaRPr/>
          </a:p>
        </p:txBody>
      </p:sp>
      <p:sp>
        <p:nvSpPr>
          <p:cNvPr id="245" name="Google Shape;245;p20"/>
          <p:cNvSpPr txBox="1"/>
          <p:nvPr/>
        </p:nvSpPr>
        <p:spPr>
          <a:xfrm>
            <a:off x="464008" y="5405885"/>
            <a:ext cx="1179764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cs-CZ" sz="1400" dirty="0">
                <a:solidFill>
                  <a:schemeClr val="dk1"/>
                </a:solidFill>
                <a:latin typeface="Calibri"/>
                <a:ea typeface="Calibri"/>
                <a:cs typeface="Calibri"/>
                <a:sym typeface="Calibri"/>
              </a:rPr>
              <a:t>Celkově </a:t>
            </a:r>
            <a:r>
              <a:rPr lang="cs-CZ" sz="1400" b="1" dirty="0">
                <a:solidFill>
                  <a:schemeClr val="dk1"/>
                </a:solidFill>
                <a:latin typeface="Calibri"/>
                <a:ea typeface="Calibri"/>
                <a:cs typeface="Calibri"/>
                <a:sym typeface="Calibri"/>
              </a:rPr>
              <a:t>skupina MS </a:t>
            </a:r>
            <a:r>
              <a:rPr lang="cs-CZ" sz="1400" dirty="0">
                <a:solidFill>
                  <a:schemeClr val="dk1"/>
                </a:solidFill>
                <a:latin typeface="Calibri"/>
                <a:ea typeface="Calibri"/>
                <a:cs typeface="Calibri"/>
                <a:sym typeface="Calibri"/>
              </a:rPr>
              <a:t>odvedla za 14 let na daních a odvodech </a:t>
            </a:r>
            <a:r>
              <a:rPr lang="cs-CZ" sz="1400" b="1" dirty="0">
                <a:solidFill>
                  <a:schemeClr val="dk1"/>
                </a:solidFill>
                <a:latin typeface="Calibri"/>
                <a:ea typeface="Calibri"/>
                <a:cs typeface="Calibri"/>
                <a:sym typeface="Calibri"/>
              </a:rPr>
              <a:t>téměř 28 mld. </a:t>
            </a:r>
            <a:endParaRPr dirty="0"/>
          </a:p>
          <a:p>
            <a:pPr marL="0" marR="0" lvl="0" indent="0" algn="l" rtl="0">
              <a:spcBef>
                <a:spcPts val="0"/>
              </a:spcBef>
              <a:spcAft>
                <a:spcPts val="0"/>
              </a:spcAft>
              <a:buClr>
                <a:schemeClr val="dk1"/>
              </a:buClr>
              <a:buSzPts val="1400"/>
              <a:buFont typeface="Calibri"/>
              <a:buNone/>
            </a:pPr>
            <a:r>
              <a:rPr lang="cs-CZ" sz="1400" dirty="0">
                <a:solidFill>
                  <a:schemeClr val="dk1"/>
                </a:solidFill>
                <a:latin typeface="Calibri"/>
                <a:ea typeface="Calibri"/>
                <a:cs typeface="Calibri"/>
                <a:sym typeface="Calibri"/>
              </a:rPr>
              <a:t>(z toho podíl TŽ byl téměř 65 %)</a:t>
            </a:r>
            <a:endParaRPr dirty="0"/>
          </a:p>
        </p:txBody>
      </p:sp>
      <p:graphicFrame>
        <p:nvGraphicFramePr>
          <p:cNvPr id="4" name="Google Shape;235;p19">
            <a:extLst>
              <a:ext uri="{FF2B5EF4-FFF2-40B4-BE49-F238E27FC236}">
                <a16:creationId xmlns:a16="http://schemas.microsoft.com/office/drawing/2014/main" id="{4BF4044F-0DD3-26A7-BFDD-B9E117CC17B4}"/>
              </a:ext>
            </a:extLst>
          </p:cNvPr>
          <p:cNvGraphicFramePr/>
          <p:nvPr>
            <p:extLst>
              <p:ext uri="{D42A27DB-BD31-4B8C-83A1-F6EECF244321}">
                <p14:modId xmlns:p14="http://schemas.microsoft.com/office/powerpoint/2010/main" val="3866258540"/>
              </p:ext>
            </p:extLst>
          </p:nvPr>
        </p:nvGraphicFramePr>
        <p:xfrm>
          <a:off x="464008" y="2514171"/>
          <a:ext cx="4288101" cy="2587249"/>
        </p:xfrm>
        <a:graphic>
          <a:graphicData uri="http://schemas.openxmlformats.org/drawingml/2006/table">
            <a:tbl>
              <a:tblPr firstRow="1" firstCol="1" bandRow="1">
                <a:gradFill>
                  <a:gsLst>
                    <a:gs pos="0">
                      <a:srgbClr val="5CC3A1"/>
                    </a:gs>
                    <a:gs pos="50000">
                      <a:srgbClr val="3BC099"/>
                    </a:gs>
                    <a:gs pos="100000">
                      <a:srgbClr val="2FAE88"/>
                    </a:gs>
                  </a:gsLst>
                  <a:lin ang="5400000" scaled="0"/>
                </a:gradFill>
                <a:tableStyleId>{F8C1DD3C-3414-4024-BBF0-0131B3889653}</a:tableStyleId>
              </a:tblPr>
              <a:tblGrid>
                <a:gridCol w="3329394">
                  <a:extLst>
                    <a:ext uri="{9D8B030D-6E8A-4147-A177-3AD203B41FA5}">
                      <a16:colId xmlns:a16="http://schemas.microsoft.com/office/drawing/2014/main" val="20000"/>
                    </a:ext>
                  </a:extLst>
                </a:gridCol>
                <a:gridCol w="958707">
                  <a:extLst>
                    <a:ext uri="{9D8B030D-6E8A-4147-A177-3AD203B41FA5}">
                      <a16:colId xmlns:a16="http://schemas.microsoft.com/office/drawing/2014/main" val="20001"/>
                    </a:ext>
                  </a:extLst>
                </a:gridCol>
              </a:tblGrid>
              <a:tr h="580733">
                <a:tc>
                  <a:txBody>
                    <a:bodyPr/>
                    <a:lstStyle/>
                    <a:p>
                      <a:pPr marL="0" marR="0" lvl="0" indent="0" algn="l" rtl="0">
                        <a:lnSpc>
                          <a:spcPct val="107000"/>
                        </a:lnSpc>
                        <a:spcBef>
                          <a:spcPts val="0"/>
                        </a:spcBef>
                        <a:spcAft>
                          <a:spcPts val="0"/>
                        </a:spcAft>
                        <a:buNone/>
                      </a:pPr>
                      <a:r>
                        <a:rPr lang="cs-CZ" sz="1300" u="none" strike="noStrike" cap="none" dirty="0"/>
                        <a:t>V tis. Kč</a:t>
                      </a:r>
                      <a:endParaRPr sz="130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cs-CZ" sz="1400" u="none" strike="noStrike" cap="none" dirty="0">
                          <a:sym typeface="Calibri"/>
                        </a:rPr>
                        <a:t>Celkem</a:t>
                      </a:r>
                      <a:endParaRPr dirty="0"/>
                    </a:p>
                  </a:txBody>
                  <a:tcPr marL="44450" marR="44450" marT="0" marB="0" anchor="ctr"/>
                </a:tc>
                <a:extLst>
                  <a:ext uri="{0D108BD9-81ED-4DB2-BD59-A6C34878D82A}">
                    <a16:rowId xmlns:a16="http://schemas.microsoft.com/office/drawing/2014/main" val="10000"/>
                  </a:ext>
                </a:extLst>
              </a:tr>
              <a:tr h="475261">
                <a:tc>
                  <a:txBody>
                    <a:bodyPr/>
                    <a:lstStyle/>
                    <a:p>
                      <a:pPr marL="0" marR="0" lvl="0" indent="0" algn="l" rtl="0">
                        <a:lnSpc>
                          <a:spcPct val="107000"/>
                        </a:lnSpc>
                        <a:spcBef>
                          <a:spcPts val="0"/>
                        </a:spcBef>
                        <a:spcAft>
                          <a:spcPts val="0"/>
                        </a:spcAft>
                        <a:buNone/>
                      </a:pPr>
                      <a:r>
                        <a:rPr lang="cs-CZ" sz="1300" u="none" strike="noStrike" cap="none" dirty="0"/>
                        <a:t>daně a poplatky</a:t>
                      </a:r>
                      <a:endParaRPr sz="1300" u="none" strike="noStrike" cap="none" dirty="0">
                        <a:latin typeface="Calibri"/>
                        <a:ea typeface="Calibri"/>
                        <a:cs typeface="Calibri"/>
                        <a:sym typeface="Calibri"/>
                      </a:endParaRPr>
                    </a:p>
                  </a:txBody>
                  <a:tcPr marL="44450" marR="44450" marT="0" marB="0" anchor="ctr"/>
                </a:tc>
                <a:tc>
                  <a:txBody>
                    <a:bodyPr/>
                    <a:lstStyle/>
                    <a:p>
                      <a:pPr marL="0" marR="0" lvl="0" indent="0" algn="ctr" rtl="0">
                        <a:spcBef>
                          <a:spcPts val="0"/>
                        </a:spcBef>
                        <a:spcAft>
                          <a:spcPts val="0"/>
                        </a:spcAft>
                        <a:buNone/>
                      </a:pPr>
                      <a:r>
                        <a:rPr lang="cs-CZ" sz="1400" b="1" u="none" strike="noStrike" cap="none" dirty="0">
                          <a:solidFill>
                            <a:schemeClr val="bg1"/>
                          </a:solidFill>
                          <a:sym typeface="Calibri"/>
                        </a:rPr>
                        <a:t> 431 724</a:t>
                      </a:r>
                      <a:endParaRPr dirty="0">
                        <a:solidFill>
                          <a:schemeClr val="bg1"/>
                        </a:solidFill>
                      </a:endParaRPr>
                    </a:p>
                  </a:txBody>
                  <a:tcPr marL="6350" marR="6350" marT="6350" marB="0" anchor="ctr"/>
                </a:tc>
                <a:extLst>
                  <a:ext uri="{0D108BD9-81ED-4DB2-BD59-A6C34878D82A}">
                    <a16:rowId xmlns:a16="http://schemas.microsoft.com/office/drawing/2014/main" val="10001"/>
                  </a:ext>
                </a:extLst>
              </a:tr>
              <a:tr h="475261">
                <a:tc>
                  <a:txBody>
                    <a:bodyPr/>
                    <a:lstStyle/>
                    <a:p>
                      <a:pPr marL="0" marR="0" lvl="0" indent="0" algn="l" rtl="0">
                        <a:lnSpc>
                          <a:spcPct val="107000"/>
                        </a:lnSpc>
                        <a:spcBef>
                          <a:spcPts val="0"/>
                        </a:spcBef>
                        <a:spcAft>
                          <a:spcPts val="0"/>
                        </a:spcAft>
                        <a:buNone/>
                      </a:pPr>
                      <a:r>
                        <a:rPr lang="cs-CZ" sz="1300" u="none" strike="noStrike" cap="none" dirty="0"/>
                        <a:t>daň z příjmů</a:t>
                      </a:r>
                      <a:endParaRPr sz="1300" u="none" strike="noStrike" cap="none" dirty="0">
                        <a:latin typeface="Calibri"/>
                        <a:ea typeface="Calibri"/>
                        <a:cs typeface="Calibri"/>
                        <a:sym typeface="Calibri"/>
                      </a:endParaRPr>
                    </a:p>
                  </a:txBody>
                  <a:tcPr marL="44450" marR="44450" marT="0" marB="0" anchor="ctr"/>
                </a:tc>
                <a:tc>
                  <a:txBody>
                    <a:bodyPr/>
                    <a:lstStyle/>
                    <a:p>
                      <a:pPr marL="0" marR="0" lvl="0" indent="0" algn="ctr" rtl="0">
                        <a:spcBef>
                          <a:spcPts val="0"/>
                        </a:spcBef>
                        <a:spcAft>
                          <a:spcPts val="0"/>
                        </a:spcAft>
                        <a:buNone/>
                      </a:pPr>
                      <a:r>
                        <a:rPr lang="cs-CZ" sz="1400" b="1" u="none" strike="noStrike" cap="none" dirty="0">
                          <a:solidFill>
                            <a:schemeClr val="bg1"/>
                          </a:solidFill>
                          <a:sym typeface="Calibri"/>
                        </a:rPr>
                        <a:t> 4 192 722</a:t>
                      </a:r>
                      <a:endParaRPr dirty="0">
                        <a:solidFill>
                          <a:schemeClr val="bg1"/>
                        </a:solidFill>
                      </a:endParaRPr>
                    </a:p>
                  </a:txBody>
                  <a:tcPr marL="6350" marR="6350" marT="6350" marB="0" anchor="ctr"/>
                </a:tc>
                <a:extLst>
                  <a:ext uri="{0D108BD9-81ED-4DB2-BD59-A6C34878D82A}">
                    <a16:rowId xmlns:a16="http://schemas.microsoft.com/office/drawing/2014/main" val="10002"/>
                  </a:ext>
                </a:extLst>
              </a:tr>
              <a:tr h="475261">
                <a:tc>
                  <a:txBody>
                    <a:bodyPr/>
                    <a:lstStyle/>
                    <a:p>
                      <a:pPr marL="0" marR="0" lvl="0" indent="0" algn="l" rtl="0">
                        <a:lnSpc>
                          <a:spcPct val="107000"/>
                        </a:lnSpc>
                        <a:spcBef>
                          <a:spcPts val="0"/>
                        </a:spcBef>
                        <a:spcAft>
                          <a:spcPts val="0"/>
                        </a:spcAft>
                        <a:buNone/>
                      </a:pPr>
                      <a:r>
                        <a:rPr lang="cs-CZ" sz="1300" u="none" strike="noStrike" cap="none" dirty="0"/>
                        <a:t>SZ a ZP placené zaměstnavatelem</a:t>
                      </a:r>
                      <a:endParaRPr sz="1300" u="none" strike="noStrike" cap="none" dirty="0">
                        <a:latin typeface="Calibri"/>
                        <a:ea typeface="Calibri"/>
                        <a:cs typeface="Calibri"/>
                        <a:sym typeface="Calibri"/>
                      </a:endParaRPr>
                    </a:p>
                  </a:txBody>
                  <a:tcPr marL="44450" marR="44450" marT="0" marB="0" anchor="ctr"/>
                </a:tc>
                <a:tc>
                  <a:txBody>
                    <a:bodyPr/>
                    <a:lstStyle/>
                    <a:p>
                      <a:pPr marL="0" marR="0" lvl="0" indent="0" algn="ctr" rtl="0">
                        <a:spcBef>
                          <a:spcPts val="0"/>
                        </a:spcBef>
                        <a:spcAft>
                          <a:spcPts val="0"/>
                        </a:spcAft>
                        <a:buNone/>
                      </a:pPr>
                      <a:r>
                        <a:rPr lang="cs-CZ" sz="1400" b="1" u="none" strike="noStrike" cap="none" dirty="0">
                          <a:solidFill>
                            <a:schemeClr val="bg1"/>
                          </a:solidFill>
                          <a:sym typeface="Calibri"/>
                        </a:rPr>
                        <a:t> 13 390 642</a:t>
                      </a:r>
                      <a:endParaRPr dirty="0">
                        <a:solidFill>
                          <a:schemeClr val="bg1"/>
                        </a:solidFill>
                      </a:endParaRPr>
                    </a:p>
                  </a:txBody>
                  <a:tcPr marL="6350" marR="6350" marT="6350" marB="0" anchor="ctr"/>
                </a:tc>
                <a:extLst>
                  <a:ext uri="{0D108BD9-81ED-4DB2-BD59-A6C34878D82A}">
                    <a16:rowId xmlns:a16="http://schemas.microsoft.com/office/drawing/2014/main" val="10003"/>
                  </a:ext>
                </a:extLst>
              </a:tr>
              <a:tr h="580733">
                <a:tc>
                  <a:txBody>
                    <a:bodyPr/>
                    <a:lstStyle/>
                    <a:p>
                      <a:pPr marL="0" marR="0" lvl="0" indent="0" algn="l" rtl="0">
                        <a:lnSpc>
                          <a:spcPct val="107000"/>
                        </a:lnSpc>
                        <a:spcBef>
                          <a:spcPts val="0"/>
                        </a:spcBef>
                        <a:spcAft>
                          <a:spcPts val="0"/>
                        </a:spcAft>
                        <a:buNone/>
                      </a:pPr>
                      <a:r>
                        <a:rPr lang="cs-CZ" sz="1300" u="none" strike="noStrike" cap="none" dirty="0">
                          <a:solidFill>
                            <a:schemeClr val="tx1"/>
                          </a:solidFill>
                        </a:rPr>
                        <a:t>Celková daňová povinnost</a:t>
                      </a:r>
                      <a:endParaRPr sz="1300" u="none" strike="noStrike" cap="none" dirty="0">
                        <a:solidFill>
                          <a:schemeClr val="tx1"/>
                        </a:solidFill>
                        <a:latin typeface="Calibri"/>
                        <a:ea typeface="Calibri"/>
                        <a:cs typeface="Calibri"/>
                        <a:sym typeface="Calibri"/>
                      </a:endParaRPr>
                    </a:p>
                  </a:txBody>
                  <a:tcPr marL="44450" marR="44450" marT="0" marB="0" anchor="ctr"/>
                </a:tc>
                <a:tc>
                  <a:txBody>
                    <a:bodyPr/>
                    <a:lstStyle/>
                    <a:p>
                      <a:pPr marL="0" marR="0" lvl="0" indent="0" algn="ctr" rtl="0">
                        <a:spcBef>
                          <a:spcPts val="0"/>
                        </a:spcBef>
                        <a:spcAft>
                          <a:spcPts val="0"/>
                        </a:spcAft>
                        <a:buNone/>
                      </a:pPr>
                      <a:r>
                        <a:rPr lang="cs-CZ" sz="1400" b="1" u="none" strike="noStrike" cap="none" dirty="0">
                          <a:solidFill>
                            <a:schemeClr val="tx1"/>
                          </a:solidFill>
                          <a:sym typeface="Calibri"/>
                        </a:rPr>
                        <a:t> 18 015 088</a:t>
                      </a:r>
                      <a:endParaRPr dirty="0">
                        <a:solidFill>
                          <a:schemeClr val="tx1"/>
                        </a:solidFill>
                      </a:endParaRPr>
                    </a:p>
                  </a:txBody>
                  <a:tcPr marL="6350" marR="6350" marT="6350" marB="0" anchor="ctr"/>
                </a:tc>
                <a:extLst>
                  <a:ext uri="{0D108BD9-81ED-4DB2-BD59-A6C34878D82A}">
                    <a16:rowId xmlns:a16="http://schemas.microsoft.com/office/drawing/2014/main" val="10004"/>
                  </a:ext>
                </a:extLst>
              </a:tr>
            </a:tbl>
          </a:graphicData>
        </a:graphic>
      </p:graphicFrame>
      <p:graphicFrame>
        <p:nvGraphicFramePr>
          <p:cNvPr id="6" name="Google Shape;235;p19">
            <a:extLst>
              <a:ext uri="{FF2B5EF4-FFF2-40B4-BE49-F238E27FC236}">
                <a16:creationId xmlns:a16="http://schemas.microsoft.com/office/drawing/2014/main" id="{F6112ED6-8EE6-D8B4-915E-85415C342F11}"/>
              </a:ext>
            </a:extLst>
          </p:cNvPr>
          <p:cNvGraphicFramePr/>
          <p:nvPr>
            <p:extLst>
              <p:ext uri="{D42A27DB-BD31-4B8C-83A1-F6EECF244321}">
                <p14:modId xmlns:p14="http://schemas.microsoft.com/office/powerpoint/2010/main" val="4277226362"/>
              </p:ext>
            </p:extLst>
          </p:nvPr>
        </p:nvGraphicFramePr>
        <p:xfrm>
          <a:off x="5474735" y="2522093"/>
          <a:ext cx="4288101" cy="2587249"/>
        </p:xfrm>
        <a:graphic>
          <a:graphicData uri="http://schemas.openxmlformats.org/drawingml/2006/table">
            <a:tbl>
              <a:tblPr firstRow="1" firstCol="1" bandRow="1">
                <a:gradFill>
                  <a:gsLst>
                    <a:gs pos="0">
                      <a:srgbClr val="5CC3A1"/>
                    </a:gs>
                    <a:gs pos="50000">
                      <a:srgbClr val="3BC099"/>
                    </a:gs>
                    <a:gs pos="100000">
                      <a:srgbClr val="2FAE88"/>
                    </a:gs>
                  </a:gsLst>
                  <a:lin ang="5400000" scaled="0"/>
                </a:gradFill>
                <a:tableStyleId>{F8C1DD3C-3414-4024-BBF0-0131B3889653}</a:tableStyleId>
              </a:tblPr>
              <a:tblGrid>
                <a:gridCol w="3207538">
                  <a:extLst>
                    <a:ext uri="{9D8B030D-6E8A-4147-A177-3AD203B41FA5}">
                      <a16:colId xmlns:a16="http://schemas.microsoft.com/office/drawing/2014/main" val="20000"/>
                    </a:ext>
                  </a:extLst>
                </a:gridCol>
                <a:gridCol w="1080563">
                  <a:extLst>
                    <a:ext uri="{9D8B030D-6E8A-4147-A177-3AD203B41FA5}">
                      <a16:colId xmlns:a16="http://schemas.microsoft.com/office/drawing/2014/main" val="20001"/>
                    </a:ext>
                  </a:extLst>
                </a:gridCol>
              </a:tblGrid>
              <a:tr h="580733">
                <a:tc>
                  <a:txBody>
                    <a:bodyPr/>
                    <a:lstStyle/>
                    <a:p>
                      <a:pPr marL="0" marR="0" lvl="0" indent="0" algn="l" rtl="0">
                        <a:lnSpc>
                          <a:spcPct val="107000"/>
                        </a:lnSpc>
                        <a:spcBef>
                          <a:spcPts val="0"/>
                        </a:spcBef>
                        <a:spcAft>
                          <a:spcPts val="0"/>
                        </a:spcAft>
                        <a:buNone/>
                      </a:pPr>
                      <a:r>
                        <a:rPr lang="cs-CZ" sz="1300" u="none" strike="noStrike" cap="none" dirty="0"/>
                        <a:t>V tis. Kč</a:t>
                      </a:r>
                      <a:endParaRPr sz="130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cs-CZ" sz="1300" u="none" strike="noStrike" cap="none">
                          <a:sym typeface="Calibri"/>
                        </a:rPr>
                        <a:t>Celkem</a:t>
                      </a:r>
                      <a:endParaRPr/>
                    </a:p>
                  </a:txBody>
                  <a:tcPr marL="44450" marR="44450" marT="0" marB="0" anchor="ctr"/>
                </a:tc>
                <a:extLst>
                  <a:ext uri="{0D108BD9-81ED-4DB2-BD59-A6C34878D82A}">
                    <a16:rowId xmlns:a16="http://schemas.microsoft.com/office/drawing/2014/main" val="10000"/>
                  </a:ext>
                </a:extLst>
              </a:tr>
              <a:tr h="475261">
                <a:tc>
                  <a:txBody>
                    <a:bodyPr/>
                    <a:lstStyle/>
                    <a:p>
                      <a:pPr marL="0" marR="0" lvl="0" indent="0" algn="l" rtl="0">
                        <a:lnSpc>
                          <a:spcPct val="107000"/>
                        </a:lnSpc>
                        <a:spcBef>
                          <a:spcPts val="0"/>
                        </a:spcBef>
                        <a:spcAft>
                          <a:spcPts val="0"/>
                        </a:spcAft>
                        <a:buNone/>
                      </a:pPr>
                      <a:r>
                        <a:rPr lang="cs-CZ" sz="1300" u="none" strike="noStrike" cap="none" dirty="0"/>
                        <a:t>daně a poplatky</a:t>
                      </a:r>
                      <a:endParaRPr sz="1300" u="none" strike="noStrike" cap="none" dirty="0">
                        <a:latin typeface="Calibri"/>
                        <a:ea typeface="Calibri"/>
                        <a:cs typeface="Calibri"/>
                        <a:sym typeface="Calibri"/>
                      </a:endParaRPr>
                    </a:p>
                  </a:txBody>
                  <a:tcPr marL="44450" marR="44450" marT="0" marB="0" anchor="ctr"/>
                </a:tc>
                <a:tc>
                  <a:txBody>
                    <a:bodyPr/>
                    <a:lstStyle/>
                    <a:p>
                      <a:pPr marL="0" marR="0" lvl="0" indent="0" algn="ctr" rtl="0">
                        <a:spcBef>
                          <a:spcPts val="0"/>
                        </a:spcBef>
                        <a:spcAft>
                          <a:spcPts val="0"/>
                        </a:spcAft>
                        <a:buNone/>
                      </a:pPr>
                      <a:r>
                        <a:rPr lang="cs-CZ" sz="1400" b="1" u="none" strike="noStrike" cap="none" dirty="0">
                          <a:solidFill>
                            <a:schemeClr val="bg1"/>
                          </a:solidFill>
                          <a:sym typeface="Calibri"/>
                        </a:rPr>
                        <a:t>962 312</a:t>
                      </a:r>
                      <a:endParaRPr dirty="0">
                        <a:solidFill>
                          <a:schemeClr val="bg1"/>
                        </a:solidFill>
                      </a:endParaRPr>
                    </a:p>
                  </a:txBody>
                  <a:tcPr marL="6350" marR="6350" marT="6350" marB="0" anchor="ctr"/>
                </a:tc>
                <a:extLst>
                  <a:ext uri="{0D108BD9-81ED-4DB2-BD59-A6C34878D82A}">
                    <a16:rowId xmlns:a16="http://schemas.microsoft.com/office/drawing/2014/main" val="10001"/>
                  </a:ext>
                </a:extLst>
              </a:tr>
              <a:tr h="475261">
                <a:tc>
                  <a:txBody>
                    <a:bodyPr/>
                    <a:lstStyle/>
                    <a:p>
                      <a:pPr marL="0" marR="0" lvl="0" indent="0" algn="l" rtl="0">
                        <a:lnSpc>
                          <a:spcPct val="107000"/>
                        </a:lnSpc>
                        <a:spcBef>
                          <a:spcPts val="0"/>
                        </a:spcBef>
                        <a:spcAft>
                          <a:spcPts val="0"/>
                        </a:spcAft>
                        <a:buNone/>
                      </a:pPr>
                      <a:r>
                        <a:rPr lang="cs-CZ" sz="1300" u="none" strike="noStrike" cap="none" dirty="0"/>
                        <a:t>daň z příjmů</a:t>
                      </a:r>
                      <a:endParaRPr sz="1300" u="none" strike="noStrike" cap="none" dirty="0">
                        <a:latin typeface="Calibri"/>
                        <a:ea typeface="Calibri"/>
                        <a:cs typeface="Calibri"/>
                        <a:sym typeface="Calibri"/>
                      </a:endParaRPr>
                    </a:p>
                  </a:txBody>
                  <a:tcPr marL="44450" marR="44450" marT="0" marB="0" anchor="ctr"/>
                </a:tc>
                <a:tc>
                  <a:txBody>
                    <a:bodyPr/>
                    <a:lstStyle/>
                    <a:p>
                      <a:pPr marL="0" marR="0" lvl="0" indent="0" algn="ctr" rtl="0">
                        <a:spcBef>
                          <a:spcPts val="0"/>
                        </a:spcBef>
                        <a:spcAft>
                          <a:spcPts val="0"/>
                        </a:spcAft>
                        <a:buNone/>
                      </a:pPr>
                      <a:r>
                        <a:rPr lang="cs-CZ" sz="1400" b="1" u="none" strike="noStrike" cap="none" dirty="0">
                          <a:solidFill>
                            <a:schemeClr val="bg1"/>
                          </a:solidFill>
                          <a:sym typeface="Calibri"/>
                        </a:rPr>
                        <a:t>5 352 548</a:t>
                      </a:r>
                      <a:endParaRPr dirty="0">
                        <a:solidFill>
                          <a:schemeClr val="bg1"/>
                        </a:solidFill>
                      </a:endParaRPr>
                    </a:p>
                  </a:txBody>
                  <a:tcPr marL="6350" marR="6350" marT="6350" marB="0" anchor="ctr"/>
                </a:tc>
                <a:extLst>
                  <a:ext uri="{0D108BD9-81ED-4DB2-BD59-A6C34878D82A}">
                    <a16:rowId xmlns:a16="http://schemas.microsoft.com/office/drawing/2014/main" val="10002"/>
                  </a:ext>
                </a:extLst>
              </a:tr>
              <a:tr h="475261">
                <a:tc>
                  <a:txBody>
                    <a:bodyPr/>
                    <a:lstStyle/>
                    <a:p>
                      <a:pPr marL="0" marR="0" lvl="0" indent="0" algn="l" rtl="0">
                        <a:lnSpc>
                          <a:spcPct val="107000"/>
                        </a:lnSpc>
                        <a:spcBef>
                          <a:spcPts val="0"/>
                        </a:spcBef>
                        <a:spcAft>
                          <a:spcPts val="0"/>
                        </a:spcAft>
                        <a:buNone/>
                      </a:pPr>
                      <a:r>
                        <a:rPr lang="cs-CZ" sz="1300" u="none" strike="noStrike" cap="none" dirty="0"/>
                        <a:t>SZ a ZP placené zaměstnavatelem</a:t>
                      </a:r>
                      <a:endParaRPr sz="1300" u="none" strike="noStrike" cap="none" dirty="0">
                        <a:latin typeface="Calibri"/>
                        <a:ea typeface="Calibri"/>
                        <a:cs typeface="Calibri"/>
                        <a:sym typeface="Calibri"/>
                      </a:endParaRPr>
                    </a:p>
                  </a:txBody>
                  <a:tcPr marL="44450" marR="44450" marT="0" marB="0" anchor="ctr"/>
                </a:tc>
                <a:tc>
                  <a:txBody>
                    <a:bodyPr/>
                    <a:lstStyle/>
                    <a:p>
                      <a:pPr marL="0" marR="0" lvl="0" indent="0" algn="ctr" rtl="0">
                        <a:spcBef>
                          <a:spcPts val="0"/>
                        </a:spcBef>
                        <a:spcAft>
                          <a:spcPts val="0"/>
                        </a:spcAft>
                        <a:buNone/>
                      </a:pPr>
                      <a:r>
                        <a:rPr lang="cs-CZ" sz="1400" b="1" u="none" strike="noStrike" cap="none" dirty="0">
                          <a:solidFill>
                            <a:schemeClr val="bg1"/>
                          </a:solidFill>
                          <a:sym typeface="Calibri"/>
                        </a:rPr>
                        <a:t>21 635 180</a:t>
                      </a:r>
                      <a:endParaRPr dirty="0">
                        <a:solidFill>
                          <a:schemeClr val="bg1"/>
                        </a:solidFill>
                      </a:endParaRPr>
                    </a:p>
                  </a:txBody>
                  <a:tcPr marL="6350" marR="6350" marT="6350" marB="0" anchor="ctr"/>
                </a:tc>
                <a:extLst>
                  <a:ext uri="{0D108BD9-81ED-4DB2-BD59-A6C34878D82A}">
                    <a16:rowId xmlns:a16="http://schemas.microsoft.com/office/drawing/2014/main" val="10003"/>
                  </a:ext>
                </a:extLst>
              </a:tr>
              <a:tr h="580733">
                <a:tc>
                  <a:txBody>
                    <a:bodyPr/>
                    <a:lstStyle/>
                    <a:p>
                      <a:pPr marL="0" marR="0" lvl="0" indent="0" algn="l" rtl="0">
                        <a:lnSpc>
                          <a:spcPct val="107000"/>
                        </a:lnSpc>
                        <a:spcBef>
                          <a:spcPts val="0"/>
                        </a:spcBef>
                        <a:spcAft>
                          <a:spcPts val="0"/>
                        </a:spcAft>
                        <a:buNone/>
                      </a:pPr>
                      <a:r>
                        <a:rPr lang="cs-CZ" sz="1300" u="none" strike="noStrike" cap="none" dirty="0">
                          <a:solidFill>
                            <a:schemeClr val="tx1"/>
                          </a:solidFill>
                        </a:rPr>
                        <a:t>Celková daňová povinnost</a:t>
                      </a:r>
                      <a:endParaRPr sz="1300" u="none" strike="noStrike" cap="none" dirty="0">
                        <a:solidFill>
                          <a:schemeClr val="tx1"/>
                        </a:solidFill>
                        <a:latin typeface="Calibri"/>
                        <a:ea typeface="Calibri"/>
                        <a:cs typeface="Calibri"/>
                        <a:sym typeface="Calibri"/>
                      </a:endParaRPr>
                    </a:p>
                  </a:txBody>
                  <a:tcPr marL="44450" marR="44450" marT="0" marB="0" anchor="ctr"/>
                </a:tc>
                <a:tc>
                  <a:txBody>
                    <a:bodyPr/>
                    <a:lstStyle/>
                    <a:p>
                      <a:pPr marL="0" marR="0" lvl="0" indent="0" algn="ctr" rtl="0">
                        <a:spcBef>
                          <a:spcPts val="0"/>
                        </a:spcBef>
                        <a:spcAft>
                          <a:spcPts val="0"/>
                        </a:spcAft>
                        <a:buNone/>
                      </a:pPr>
                      <a:r>
                        <a:rPr lang="cs-CZ" sz="1400" b="1" u="none" strike="noStrike" cap="none" dirty="0">
                          <a:solidFill>
                            <a:schemeClr val="tx1"/>
                          </a:solidFill>
                          <a:sym typeface="Calibri"/>
                        </a:rPr>
                        <a:t>27 950 040</a:t>
                      </a:r>
                      <a:endParaRPr dirty="0">
                        <a:solidFill>
                          <a:schemeClr val="tx1"/>
                        </a:solidFill>
                      </a:endParaRPr>
                    </a:p>
                  </a:txBody>
                  <a:tcPr marL="6350" marR="6350" marT="635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1"/>
          <p:cNvSpPr txBox="1"/>
          <p:nvPr/>
        </p:nvSpPr>
        <p:spPr>
          <a:xfrm>
            <a:off x="464008" y="1741905"/>
            <a:ext cx="10508792" cy="151170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cs-CZ" sz="1800" b="1" i="0" u="none" strike="noStrike" dirty="0">
                <a:solidFill>
                  <a:srgbClr val="000000"/>
                </a:solidFill>
                <a:effectLst/>
                <a:latin typeface="Calibri" panose="020F0502020204030204" pitchFamily="34" charset="0"/>
              </a:rPr>
              <a:t>Odhad daňové povinnosti zaměstnanců skupiny MS v letech 2010 - 2023 (v tis. KČ)</a:t>
            </a:r>
            <a:endParaRPr dirty="0"/>
          </a:p>
        </p:txBody>
      </p:sp>
      <p:sp>
        <p:nvSpPr>
          <p:cNvPr id="253" name="Google Shape;253;p21"/>
          <p:cNvSpPr txBox="1"/>
          <p:nvPr/>
        </p:nvSpPr>
        <p:spPr>
          <a:xfrm>
            <a:off x="464008" y="1167800"/>
            <a:ext cx="11444963" cy="681134"/>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90000"/>
              </a:lnSpc>
              <a:spcBef>
                <a:spcPts val="0"/>
              </a:spcBef>
              <a:spcAft>
                <a:spcPts val="0"/>
              </a:spcAft>
              <a:buClr>
                <a:srgbClr val="14AAA0"/>
              </a:buClr>
              <a:buSzPct val="100000"/>
              <a:buFont typeface="Arial"/>
              <a:buNone/>
            </a:pPr>
            <a:r>
              <a:rPr lang="cs-CZ" sz="4400" b="1">
                <a:solidFill>
                  <a:srgbClr val="14AAA0"/>
                </a:solidFill>
                <a:latin typeface="Calibri"/>
                <a:ea typeface="Calibri"/>
                <a:cs typeface="Calibri"/>
                <a:sym typeface="Calibri"/>
              </a:rPr>
              <a:t>Význam Třineckých železáren a Moravia Steel v Moravskoslezském kraji</a:t>
            </a:r>
            <a:endParaRPr/>
          </a:p>
        </p:txBody>
      </p:sp>
      <p:sp>
        <p:nvSpPr>
          <p:cNvPr id="254" name="Google Shape;254;p21"/>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255" name="Google Shape;255;p21"/>
          <p:cNvSpPr txBox="1"/>
          <p:nvPr/>
        </p:nvSpPr>
        <p:spPr>
          <a:xfrm>
            <a:off x="8163613" y="6297155"/>
            <a:ext cx="630130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cs-CZ" sz="1200" dirty="0">
                <a:solidFill>
                  <a:schemeClr val="dk1"/>
                </a:solidFill>
                <a:latin typeface="Calibri"/>
                <a:ea typeface="Calibri"/>
                <a:cs typeface="Calibri"/>
                <a:sym typeface="Calibri"/>
              </a:rPr>
              <a:t>Zdroj: Výroční zprávy MS (2010-2023) a vlastní propočty</a:t>
            </a:r>
            <a:endParaRPr dirty="0"/>
          </a:p>
        </p:txBody>
      </p:sp>
      <p:sp>
        <p:nvSpPr>
          <p:cNvPr id="256" name="Google Shape;256;p21"/>
          <p:cNvSpPr txBox="1"/>
          <p:nvPr/>
        </p:nvSpPr>
        <p:spPr>
          <a:xfrm>
            <a:off x="464009" y="2379145"/>
            <a:ext cx="5842524" cy="309266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7000"/>
              </a:lnSpc>
              <a:spcBef>
                <a:spcPts val="0"/>
              </a:spcBef>
              <a:spcAft>
                <a:spcPts val="0"/>
              </a:spcAft>
              <a:buClr>
                <a:schemeClr val="dk1"/>
              </a:buClr>
              <a:buSzPts val="1800"/>
              <a:buFont typeface="Arial"/>
              <a:buChar char="•"/>
            </a:pPr>
            <a:r>
              <a:rPr lang="cs-CZ" sz="1800" dirty="0">
                <a:solidFill>
                  <a:schemeClr val="dk1"/>
                </a:solidFill>
                <a:highlight>
                  <a:schemeClr val="lt1"/>
                </a:highlight>
                <a:latin typeface="Calibri"/>
                <a:ea typeface="Calibri"/>
                <a:cs typeface="Calibri"/>
                <a:sym typeface="Calibri"/>
              </a:rPr>
              <a:t>Z tabulky vyplývá, že zaměstnanci skupiny MS odvedli v letech 2010 - 2023 na přímých daních dalších cca. 18 mld. Kč ročně, a na nepřímých daních dalších cca. 8 mld. Celkově tedy odhadem 26 mld. Kč.</a:t>
            </a:r>
            <a:endParaRPr dirty="0"/>
          </a:p>
          <a:p>
            <a:pPr marL="285750" marR="0" lvl="0" indent="-285750" algn="l" rtl="0">
              <a:lnSpc>
                <a:spcPct val="107000"/>
              </a:lnSpc>
              <a:spcBef>
                <a:spcPts val="800"/>
              </a:spcBef>
              <a:spcAft>
                <a:spcPts val="0"/>
              </a:spcAft>
              <a:buClr>
                <a:schemeClr val="dk1"/>
              </a:buClr>
              <a:buSzPts val="1800"/>
              <a:buFont typeface="Arial"/>
              <a:buChar char="•"/>
            </a:pPr>
            <a:r>
              <a:rPr lang="cs-CZ" sz="1800" dirty="0">
                <a:solidFill>
                  <a:schemeClr val="dk1"/>
                </a:solidFill>
                <a:highlight>
                  <a:schemeClr val="lt1"/>
                </a:highlight>
                <a:latin typeface="Calibri"/>
                <a:ea typeface="Calibri"/>
                <a:cs typeface="Calibri"/>
                <a:sym typeface="Calibri"/>
              </a:rPr>
              <a:t>Pokud bychom tedy odhadli výši daní a poplatků, které byly v letech 2010 – 2023 odvedeny do státního a místních rozpočtů díky výrobě Třineckých železáren, respektive skupiny Moravia Steel, dostáváme se na částku cca. 54 mld. Kč.  </a:t>
            </a:r>
            <a:br>
              <a:rPr lang="cs-CZ" sz="1800" dirty="0">
                <a:solidFill>
                  <a:schemeClr val="dk1"/>
                </a:solidFill>
                <a:highlight>
                  <a:schemeClr val="lt1"/>
                </a:highlight>
                <a:latin typeface="Calibri"/>
                <a:ea typeface="Calibri"/>
                <a:cs typeface="Calibri"/>
                <a:sym typeface="Calibri"/>
              </a:rPr>
            </a:br>
            <a:endParaRPr dirty="0"/>
          </a:p>
        </p:txBody>
      </p:sp>
      <p:graphicFrame>
        <p:nvGraphicFramePr>
          <p:cNvPr id="4" name="Tabulka 3">
            <a:extLst>
              <a:ext uri="{FF2B5EF4-FFF2-40B4-BE49-F238E27FC236}">
                <a16:creationId xmlns:a16="http://schemas.microsoft.com/office/drawing/2014/main" id="{F4E52F11-6984-24B4-B892-C033F731223B}"/>
              </a:ext>
            </a:extLst>
          </p:cNvPr>
          <p:cNvGraphicFramePr>
            <a:graphicFrameLocks noGrp="1"/>
          </p:cNvGraphicFramePr>
          <p:nvPr>
            <p:extLst>
              <p:ext uri="{D42A27DB-BD31-4B8C-83A1-F6EECF244321}">
                <p14:modId xmlns:p14="http://schemas.microsoft.com/office/powerpoint/2010/main" val="2935297959"/>
              </p:ext>
            </p:extLst>
          </p:nvPr>
        </p:nvGraphicFramePr>
        <p:xfrm>
          <a:off x="6400800" y="2186907"/>
          <a:ext cx="5114755" cy="3772274"/>
        </p:xfrm>
        <a:graphic>
          <a:graphicData uri="http://schemas.openxmlformats.org/drawingml/2006/table">
            <a:tbl>
              <a:tblPr firstRow="1" firstCol="1" bandRow="1">
                <a:gradFill>
                  <a:gsLst>
                    <a:gs pos="0">
                      <a:srgbClr val="5CC3A1"/>
                    </a:gs>
                    <a:gs pos="50000">
                      <a:srgbClr val="3BC099"/>
                    </a:gs>
                    <a:gs pos="100000">
                      <a:srgbClr val="2FAE88"/>
                    </a:gs>
                  </a:gsLst>
                  <a:lin ang="5400000" scaled="0"/>
                </a:gradFill>
                <a:tableStyleId>{F8C1DD3C-3414-4024-BBF0-0131B3889653}</a:tableStyleId>
              </a:tblPr>
              <a:tblGrid>
                <a:gridCol w="3555910">
                  <a:extLst>
                    <a:ext uri="{9D8B030D-6E8A-4147-A177-3AD203B41FA5}">
                      <a16:colId xmlns:a16="http://schemas.microsoft.com/office/drawing/2014/main" val="255506241"/>
                    </a:ext>
                  </a:extLst>
                </a:gridCol>
                <a:gridCol w="1558845">
                  <a:extLst>
                    <a:ext uri="{9D8B030D-6E8A-4147-A177-3AD203B41FA5}">
                      <a16:colId xmlns:a16="http://schemas.microsoft.com/office/drawing/2014/main" val="3386242972"/>
                    </a:ext>
                  </a:extLst>
                </a:gridCol>
              </a:tblGrid>
              <a:tr h="545614">
                <a:tc>
                  <a:txBody>
                    <a:bodyPr/>
                    <a:lstStyle/>
                    <a:p>
                      <a:r>
                        <a:rPr lang="cs-CZ" sz="1400" dirty="0">
                          <a:effectLst/>
                          <a:latin typeface="Calibri" panose="020F0502020204030204" pitchFamily="34" charset="0"/>
                          <a:ea typeface="Calibri" panose="020F0502020204030204" pitchFamily="34" charset="0"/>
                        </a:rPr>
                        <a:t> </a:t>
                      </a:r>
                    </a:p>
                    <a:p>
                      <a:r>
                        <a:rPr lang="cs-CZ" sz="1400" dirty="0">
                          <a:solidFill>
                            <a:srgbClr val="000000"/>
                          </a:solidFill>
                          <a:effectLst/>
                          <a:latin typeface="Calibri" panose="020F0502020204030204" pitchFamily="34" charset="0"/>
                          <a:ea typeface="Calibri" panose="020F0502020204030204" pitchFamily="34" charset="0"/>
                        </a:rPr>
                        <a:t> </a:t>
                      </a:r>
                      <a:endParaRPr lang="cs-CZ" sz="1400" dirty="0">
                        <a:effectLst/>
                        <a:latin typeface="Calibri" panose="020F0502020204030204" pitchFamily="34" charset="0"/>
                        <a:ea typeface="Calibri" panose="020F0502020204030204" pitchFamily="34" charset="0"/>
                      </a:endParaRPr>
                    </a:p>
                  </a:txBody>
                  <a:tcPr marL="47625" marR="47625" marT="0" marB="0" anchor="ctr"/>
                </a:tc>
                <a:tc>
                  <a:txBody>
                    <a:bodyPr/>
                    <a:lstStyle/>
                    <a:p>
                      <a:pPr algn="ctr"/>
                      <a:r>
                        <a:rPr lang="cs-CZ" sz="1400" b="1" dirty="0">
                          <a:solidFill>
                            <a:srgbClr val="FFFFFF"/>
                          </a:solidFill>
                          <a:effectLst/>
                          <a:latin typeface="Calibri" panose="020F0502020204030204" pitchFamily="34" charset="0"/>
                          <a:ea typeface="Calibri" panose="020F0502020204030204" pitchFamily="34" charset="0"/>
                        </a:rPr>
                        <a:t>2010 – 2023</a:t>
                      </a:r>
                      <a:endParaRPr lang="cs-CZ" sz="1400" b="1" dirty="0">
                        <a:effectLst/>
                        <a:latin typeface="Calibri" panose="020F0502020204030204" pitchFamily="34" charset="0"/>
                        <a:ea typeface="Calibri" panose="020F0502020204030204" pitchFamily="34" charset="0"/>
                      </a:endParaRPr>
                    </a:p>
                  </a:txBody>
                  <a:tcPr marL="95250" marR="95250" marT="47625" marB="47625" anchor="ctr"/>
                </a:tc>
                <a:extLst>
                  <a:ext uri="{0D108BD9-81ED-4DB2-BD59-A6C34878D82A}">
                    <a16:rowId xmlns:a16="http://schemas.microsoft.com/office/drawing/2014/main" val="1988764783"/>
                  </a:ext>
                </a:extLst>
              </a:tr>
              <a:tr h="446520">
                <a:tc>
                  <a:txBody>
                    <a:bodyPr/>
                    <a:lstStyle/>
                    <a:p>
                      <a:r>
                        <a:rPr lang="cs-CZ" sz="1400" b="1" dirty="0">
                          <a:solidFill>
                            <a:srgbClr val="FFFFFF"/>
                          </a:solidFill>
                          <a:effectLst/>
                          <a:latin typeface="Calibri" panose="020F0502020204030204" pitchFamily="34" charset="0"/>
                          <a:ea typeface="Calibri" panose="020F0502020204030204" pitchFamily="34" charset="0"/>
                        </a:rPr>
                        <a:t>mzdové náklady</a:t>
                      </a:r>
                      <a:endParaRPr lang="cs-CZ" sz="1400" dirty="0">
                        <a:effectLst/>
                        <a:latin typeface="Calibri" panose="020F0502020204030204" pitchFamily="34" charset="0"/>
                        <a:ea typeface="Calibri" panose="020F0502020204030204" pitchFamily="34" charset="0"/>
                      </a:endParaRPr>
                    </a:p>
                  </a:txBody>
                  <a:tcPr marL="47625" marR="47625" marT="0" marB="0" anchor="ctr"/>
                </a:tc>
                <a:tc>
                  <a:txBody>
                    <a:bodyPr/>
                    <a:lstStyle/>
                    <a:p>
                      <a:pPr algn="ctr"/>
                      <a:r>
                        <a:rPr lang="cs-CZ"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70 217 709</a:t>
                      </a:r>
                    </a:p>
                  </a:txBody>
                  <a:tcPr marL="47625" marR="47625" marT="0" marB="0" anchor="ctr"/>
                </a:tc>
                <a:extLst>
                  <a:ext uri="{0D108BD9-81ED-4DB2-BD59-A6C34878D82A}">
                    <a16:rowId xmlns:a16="http://schemas.microsoft.com/office/drawing/2014/main" val="821122355"/>
                  </a:ext>
                </a:extLst>
              </a:tr>
              <a:tr h="446520">
                <a:tc>
                  <a:txBody>
                    <a:bodyPr/>
                    <a:lstStyle/>
                    <a:p>
                      <a:r>
                        <a:rPr lang="cs-CZ" sz="1400" b="1">
                          <a:solidFill>
                            <a:srgbClr val="FFFFFF"/>
                          </a:solidFill>
                          <a:effectLst/>
                          <a:latin typeface="Calibri" panose="020F0502020204030204" pitchFamily="34" charset="0"/>
                          <a:ea typeface="Calibri" panose="020F0502020204030204" pitchFamily="34" charset="0"/>
                        </a:rPr>
                        <a:t>SZ a ZP </a:t>
                      </a:r>
                      <a:endParaRPr lang="cs-CZ" sz="1400">
                        <a:effectLst/>
                        <a:latin typeface="Calibri" panose="020F0502020204030204" pitchFamily="34" charset="0"/>
                        <a:ea typeface="Calibri" panose="020F0502020204030204" pitchFamily="34" charset="0"/>
                      </a:endParaRPr>
                    </a:p>
                  </a:txBody>
                  <a:tcPr marL="47625" marR="47625" marT="0" marB="0" anchor="ctr"/>
                </a:tc>
                <a:tc>
                  <a:txBody>
                    <a:bodyPr/>
                    <a:lstStyle/>
                    <a:p>
                      <a:pPr algn="ctr"/>
                      <a:r>
                        <a:rPr lang="cs-CZ"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7 723 948</a:t>
                      </a:r>
                    </a:p>
                  </a:txBody>
                  <a:tcPr marL="47625" marR="47625" marT="0" marB="0" anchor="ctr"/>
                </a:tc>
                <a:extLst>
                  <a:ext uri="{0D108BD9-81ED-4DB2-BD59-A6C34878D82A}">
                    <a16:rowId xmlns:a16="http://schemas.microsoft.com/office/drawing/2014/main" val="566412057"/>
                  </a:ext>
                </a:extLst>
              </a:tr>
              <a:tr h="446520">
                <a:tc>
                  <a:txBody>
                    <a:bodyPr/>
                    <a:lstStyle/>
                    <a:p>
                      <a:r>
                        <a:rPr lang="cs-CZ" sz="1400" b="1" dirty="0">
                          <a:solidFill>
                            <a:srgbClr val="FFFFFF"/>
                          </a:solidFill>
                          <a:effectLst/>
                          <a:latin typeface="Calibri" panose="020F0502020204030204" pitchFamily="34" charset="0"/>
                          <a:ea typeface="Calibri" panose="020F0502020204030204" pitchFamily="34" charset="0"/>
                        </a:rPr>
                        <a:t>daň z příjmu FO</a:t>
                      </a:r>
                      <a:endParaRPr lang="cs-CZ" sz="1400" dirty="0">
                        <a:effectLst/>
                        <a:latin typeface="Calibri" panose="020F0502020204030204" pitchFamily="34" charset="0"/>
                        <a:ea typeface="Calibri" panose="020F0502020204030204" pitchFamily="34" charset="0"/>
                      </a:endParaRPr>
                    </a:p>
                  </a:txBody>
                  <a:tcPr marL="47625" marR="47625" marT="0" marB="0" anchor="ctr"/>
                </a:tc>
                <a:tc>
                  <a:txBody>
                    <a:bodyPr/>
                    <a:lstStyle/>
                    <a:p>
                      <a:pPr algn="ctr"/>
                      <a:r>
                        <a:rPr lang="cs-CZ"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10 532 656</a:t>
                      </a:r>
                    </a:p>
                  </a:txBody>
                  <a:tcPr marL="47625" marR="47625" marT="0" marB="0" anchor="ctr"/>
                </a:tc>
                <a:extLst>
                  <a:ext uri="{0D108BD9-81ED-4DB2-BD59-A6C34878D82A}">
                    <a16:rowId xmlns:a16="http://schemas.microsoft.com/office/drawing/2014/main" val="1092774356"/>
                  </a:ext>
                </a:extLst>
              </a:tr>
              <a:tr h="545614">
                <a:tc>
                  <a:txBody>
                    <a:bodyPr/>
                    <a:lstStyle/>
                    <a:p>
                      <a:r>
                        <a:rPr lang="cs-CZ" sz="1400" b="1">
                          <a:solidFill>
                            <a:srgbClr val="FFFFFF"/>
                          </a:solidFill>
                          <a:effectLst/>
                          <a:latin typeface="Calibri" panose="020F0502020204030204" pitchFamily="34" charset="0"/>
                          <a:ea typeface="Calibri" panose="020F0502020204030204" pitchFamily="34" charset="0"/>
                        </a:rPr>
                        <a:t>čistá mzda</a:t>
                      </a:r>
                      <a:endParaRPr lang="cs-CZ" sz="1400">
                        <a:effectLst/>
                        <a:latin typeface="Calibri" panose="020F0502020204030204" pitchFamily="34" charset="0"/>
                        <a:ea typeface="Calibri" panose="020F0502020204030204" pitchFamily="34" charset="0"/>
                      </a:endParaRPr>
                    </a:p>
                  </a:txBody>
                  <a:tcPr marL="47625" marR="47625" marT="0" marB="0" anchor="ctr"/>
                </a:tc>
                <a:tc>
                  <a:txBody>
                    <a:bodyPr/>
                    <a:lstStyle/>
                    <a:p>
                      <a:pPr algn="ctr"/>
                      <a:r>
                        <a:rPr lang="cs-CZ"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51 961 105</a:t>
                      </a:r>
                    </a:p>
                  </a:txBody>
                  <a:tcPr marL="47625" marR="47625" marT="0" marB="0" anchor="ctr"/>
                </a:tc>
                <a:extLst>
                  <a:ext uri="{0D108BD9-81ED-4DB2-BD59-A6C34878D82A}">
                    <a16:rowId xmlns:a16="http://schemas.microsoft.com/office/drawing/2014/main" val="1683568467"/>
                  </a:ext>
                </a:extLst>
              </a:tr>
              <a:tr h="447162">
                <a:tc>
                  <a:txBody>
                    <a:bodyPr/>
                    <a:lstStyle/>
                    <a:p>
                      <a:r>
                        <a:rPr lang="cs-CZ" sz="1400" b="1">
                          <a:solidFill>
                            <a:srgbClr val="FFFFFF"/>
                          </a:solidFill>
                          <a:effectLst/>
                          <a:latin typeface="Calibri" panose="020F0502020204030204" pitchFamily="34" charset="0"/>
                          <a:ea typeface="Calibri" panose="020F0502020204030204" pitchFamily="34" charset="0"/>
                        </a:rPr>
                        <a:t>předpokládána částka určená pro domácí spotřebu</a:t>
                      </a:r>
                      <a:endParaRPr lang="cs-CZ" sz="1400">
                        <a:effectLst/>
                        <a:latin typeface="Calibri" panose="020F0502020204030204" pitchFamily="34" charset="0"/>
                        <a:ea typeface="Calibri" panose="020F0502020204030204" pitchFamily="34" charset="0"/>
                      </a:endParaRPr>
                    </a:p>
                  </a:txBody>
                  <a:tcPr marL="47625" marR="47625" marT="0" marB="0" anchor="ctr"/>
                </a:tc>
                <a:tc>
                  <a:txBody>
                    <a:bodyPr/>
                    <a:lstStyle/>
                    <a:p>
                      <a:pPr algn="ctr"/>
                      <a:r>
                        <a:rPr lang="cs-CZ"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31 176 663</a:t>
                      </a:r>
                    </a:p>
                  </a:txBody>
                  <a:tcPr marL="47625" marR="47625" marT="0" marB="0" anchor="ctr"/>
                </a:tc>
                <a:extLst>
                  <a:ext uri="{0D108BD9-81ED-4DB2-BD59-A6C34878D82A}">
                    <a16:rowId xmlns:a16="http://schemas.microsoft.com/office/drawing/2014/main" val="882521116"/>
                  </a:ext>
                </a:extLst>
              </a:tr>
              <a:tr h="447162">
                <a:tc>
                  <a:txBody>
                    <a:bodyPr/>
                    <a:lstStyle/>
                    <a:p>
                      <a:r>
                        <a:rPr lang="cs-CZ" sz="1400" b="1">
                          <a:solidFill>
                            <a:srgbClr val="FFFFFF"/>
                          </a:solidFill>
                          <a:effectLst/>
                          <a:latin typeface="Calibri" panose="020F0502020204030204" pitchFamily="34" charset="0"/>
                          <a:ea typeface="Calibri" panose="020F0502020204030204" pitchFamily="34" charset="0"/>
                        </a:rPr>
                        <a:t>předpokládaná zaplacená částka na nepřímých daních</a:t>
                      </a:r>
                      <a:endParaRPr lang="cs-CZ" sz="1400">
                        <a:effectLst/>
                        <a:latin typeface="Calibri" panose="020F0502020204030204" pitchFamily="34" charset="0"/>
                        <a:ea typeface="Calibri" panose="020F0502020204030204" pitchFamily="34" charset="0"/>
                      </a:endParaRPr>
                    </a:p>
                  </a:txBody>
                  <a:tcPr marL="47625" marR="47625" marT="0" marB="0" anchor="ctr"/>
                </a:tc>
                <a:tc>
                  <a:txBody>
                    <a:bodyPr/>
                    <a:lstStyle/>
                    <a:p>
                      <a:pPr algn="ctr"/>
                      <a:r>
                        <a:rPr lang="cs-CZ"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7 794 166</a:t>
                      </a:r>
                    </a:p>
                  </a:txBody>
                  <a:tcPr marL="47625" marR="47625" marT="0" marB="0" anchor="ctr"/>
                </a:tc>
                <a:extLst>
                  <a:ext uri="{0D108BD9-81ED-4DB2-BD59-A6C34878D82A}">
                    <a16:rowId xmlns:a16="http://schemas.microsoft.com/office/drawing/2014/main" val="1622567395"/>
                  </a:ext>
                </a:extLst>
              </a:tr>
              <a:tr h="447162">
                <a:tc>
                  <a:txBody>
                    <a:bodyPr/>
                    <a:lstStyle/>
                    <a:p>
                      <a:r>
                        <a:rPr lang="cs-CZ" sz="1400" b="1" dirty="0">
                          <a:solidFill>
                            <a:schemeClr val="tx1"/>
                          </a:solidFill>
                          <a:effectLst/>
                          <a:latin typeface="Calibri" panose="020F0502020204030204" pitchFamily="34" charset="0"/>
                          <a:ea typeface="Calibri" panose="020F0502020204030204" pitchFamily="34" charset="0"/>
                        </a:rPr>
                        <a:t>Celková částka daně a odvodů placena zaměstnancem</a:t>
                      </a:r>
                      <a:endParaRPr lang="cs-CZ" sz="1400" dirty="0">
                        <a:solidFill>
                          <a:schemeClr val="tx1"/>
                        </a:solidFill>
                        <a:effectLst/>
                        <a:latin typeface="Calibri" panose="020F0502020204030204" pitchFamily="34" charset="0"/>
                        <a:ea typeface="Calibri" panose="020F0502020204030204" pitchFamily="34" charset="0"/>
                      </a:endParaRPr>
                    </a:p>
                  </a:txBody>
                  <a:tcPr marL="47625" marR="47625" marT="0" marB="0" anchor="ctr"/>
                </a:tc>
                <a:tc>
                  <a:txBody>
                    <a:bodyPr/>
                    <a:lstStyle/>
                    <a:p>
                      <a:pPr algn="ct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26 050 770</a:t>
                      </a:r>
                      <a:endParaRPr lang="cs-CZ" sz="1400" dirty="0">
                        <a:effectLst/>
                        <a:latin typeface="Calibri" panose="020F0502020204030204" pitchFamily="34" charset="0"/>
                        <a:ea typeface="Calibri" panose="020F0502020204030204" pitchFamily="34" charset="0"/>
                        <a:cs typeface="Calibri" panose="020F0502020204030204" pitchFamily="34" charset="0"/>
                      </a:endParaRPr>
                    </a:p>
                  </a:txBody>
                  <a:tcPr marL="47625" marR="47625" marT="0" marB="0" anchor="ctr"/>
                </a:tc>
                <a:extLst>
                  <a:ext uri="{0D108BD9-81ED-4DB2-BD59-A6C34878D82A}">
                    <a16:rowId xmlns:a16="http://schemas.microsoft.com/office/drawing/2014/main" val="33850639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p:nvPr/>
        </p:nvSpPr>
        <p:spPr>
          <a:xfrm>
            <a:off x="464008" y="1252390"/>
            <a:ext cx="11444963" cy="1248134"/>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rgbClr val="14AAA0"/>
              </a:buClr>
              <a:buSzPct val="100000"/>
              <a:buFont typeface="Arial"/>
              <a:buNone/>
            </a:pPr>
            <a:r>
              <a:rPr lang="cs-CZ" sz="4400" b="1">
                <a:solidFill>
                  <a:srgbClr val="14AAA0"/>
                </a:solidFill>
                <a:latin typeface="Calibri"/>
                <a:ea typeface="Calibri"/>
                <a:cs typeface="Calibri"/>
                <a:sym typeface="Calibri"/>
              </a:rPr>
              <a:t>Význam Třineckých železáren a Moravia Steel v MSK:</a:t>
            </a:r>
            <a:endParaRPr/>
          </a:p>
          <a:p>
            <a:pPr marL="0" marR="0" lvl="0" indent="0" algn="l" rtl="0">
              <a:lnSpc>
                <a:spcPct val="90000"/>
              </a:lnSpc>
              <a:spcBef>
                <a:spcPts val="1000"/>
              </a:spcBef>
              <a:spcAft>
                <a:spcPts val="0"/>
              </a:spcAft>
              <a:buClr>
                <a:srgbClr val="14AAA0"/>
              </a:buClr>
              <a:buSzPct val="100000"/>
              <a:buFont typeface="Arial"/>
              <a:buNone/>
            </a:pPr>
            <a:r>
              <a:rPr lang="cs-CZ" sz="4400" b="1">
                <a:solidFill>
                  <a:srgbClr val="14AAA0"/>
                </a:solidFill>
                <a:latin typeface="Calibri"/>
                <a:ea typeface="Calibri"/>
                <a:cs typeface="Calibri"/>
                <a:sym typeface="Calibri"/>
              </a:rPr>
              <a:t>Zaměstnanost</a:t>
            </a:r>
            <a:endParaRPr/>
          </a:p>
        </p:txBody>
      </p:sp>
      <p:sp>
        <p:nvSpPr>
          <p:cNvPr id="263" name="Google Shape;263;p22"/>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264" name="Google Shape;264;p22"/>
          <p:cNvSpPr txBox="1"/>
          <p:nvPr/>
        </p:nvSpPr>
        <p:spPr>
          <a:xfrm>
            <a:off x="464009" y="2500524"/>
            <a:ext cx="11077958" cy="304282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7000"/>
              </a:lnSpc>
              <a:spcBef>
                <a:spcPts val="0"/>
              </a:spcBef>
              <a:spcAft>
                <a:spcPts val="0"/>
              </a:spcAft>
              <a:buClr>
                <a:schemeClr val="dk1"/>
              </a:buClr>
              <a:buSzPts val="1800"/>
              <a:buFont typeface="Arial"/>
              <a:buChar char="•"/>
            </a:pPr>
            <a:r>
              <a:rPr lang="cs-CZ" sz="1800" dirty="0">
                <a:solidFill>
                  <a:schemeClr val="dk1"/>
                </a:solidFill>
                <a:highlight>
                  <a:schemeClr val="lt1"/>
                </a:highlight>
                <a:latin typeface="Calibri"/>
                <a:ea typeface="Calibri"/>
                <a:cs typeface="Calibri"/>
                <a:sym typeface="Calibri"/>
              </a:rPr>
              <a:t>Výrazně dominantní postavení zaujímá z hlediska celkové zaměstnanosti zpracovatelský průmysl (C), kdy v roce 2022 absorboval téměř 30 % zaměstnanců z celkového počtu 560,2 tisíc zaměstnaných osob v MSK. </a:t>
            </a:r>
            <a:endParaRPr dirty="0"/>
          </a:p>
          <a:p>
            <a:pPr marL="285750" marR="0" lvl="0" indent="-285750" algn="l" rtl="0">
              <a:lnSpc>
                <a:spcPct val="107000"/>
              </a:lnSpc>
              <a:spcBef>
                <a:spcPts val="0"/>
              </a:spcBef>
              <a:spcAft>
                <a:spcPts val="0"/>
              </a:spcAft>
              <a:buClr>
                <a:schemeClr val="dk1"/>
              </a:buClr>
              <a:buSzPts val="1800"/>
              <a:buFont typeface="Arial"/>
              <a:buChar char="•"/>
            </a:pPr>
            <a:r>
              <a:rPr lang="cs-CZ" sz="1800" dirty="0">
                <a:solidFill>
                  <a:schemeClr val="dk1"/>
                </a:solidFill>
                <a:highlight>
                  <a:schemeClr val="lt1"/>
                </a:highlight>
                <a:latin typeface="Calibri"/>
                <a:ea typeface="Calibri"/>
                <a:cs typeface="Calibri"/>
                <a:sym typeface="Calibri"/>
              </a:rPr>
              <a:t>Zpracovatelský průmysl sehrává zásadní roli v kontextu absorpce pracovní síly v MSK. </a:t>
            </a:r>
            <a:endParaRPr dirty="0"/>
          </a:p>
          <a:p>
            <a:pPr marL="285750" marR="0" lvl="0" indent="-285750" algn="l" rtl="0">
              <a:lnSpc>
                <a:spcPct val="107000"/>
              </a:lnSpc>
              <a:spcBef>
                <a:spcPts val="0"/>
              </a:spcBef>
              <a:spcAft>
                <a:spcPts val="0"/>
              </a:spcAft>
              <a:buClr>
                <a:schemeClr val="dk1"/>
              </a:buClr>
              <a:buSzPts val="1800"/>
              <a:buFont typeface="Arial"/>
              <a:buChar char="•"/>
            </a:pPr>
            <a:r>
              <a:rPr lang="cs-CZ" sz="1800" dirty="0">
                <a:solidFill>
                  <a:schemeClr val="dk1"/>
                </a:solidFill>
                <a:highlight>
                  <a:schemeClr val="lt1"/>
                </a:highlight>
                <a:latin typeface="Calibri"/>
                <a:ea typeface="Calibri"/>
                <a:cs typeface="Calibri"/>
                <a:sym typeface="Calibri"/>
              </a:rPr>
              <a:t>Celkový počet zaměstnaných za TŽ + konsolidované společnosti je cca </a:t>
            </a:r>
            <a:r>
              <a:rPr lang="cs-CZ" sz="1800" b="1" dirty="0">
                <a:solidFill>
                  <a:schemeClr val="dk1"/>
                </a:solidFill>
                <a:highlight>
                  <a:schemeClr val="lt1"/>
                </a:highlight>
                <a:latin typeface="Calibri"/>
                <a:ea typeface="Calibri"/>
                <a:cs typeface="Calibri"/>
                <a:sym typeface="Calibri"/>
              </a:rPr>
              <a:t>12 000 osob (přímá </a:t>
            </a:r>
            <a:r>
              <a:rPr lang="cs-CZ" sz="1800" b="1" dirty="0" err="1">
                <a:solidFill>
                  <a:schemeClr val="dk1"/>
                </a:solidFill>
                <a:highlight>
                  <a:schemeClr val="lt1"/>
                </a:highlight>
                <a:latin typeface="Calibri"/>
                <a:ea typeface="Calibri"/>
                <a:cs typeface="Calibri"/>
                <a:sym typeface="Calibri"/>
              </a:rPr>
              <a:t>prac</a:t>
            </a:r>
            <a:r>
              <a:rPr lang="cs-CZ" sz="1800" b="1" dirty="0">
                <a:solidFill>
                  <a:schemeClr val="dk1"/>
                </a:solidFill>
                <a:highlight>
                  <a:schemeClr val="lt1"/>
                </a:highlight>
                <a:latin typeface="Calibri"/>
                <a:ea typeface="Calibri"/>
                <a:cs typeface="Calibri"/>
                <a:sym typeface="Calibri"/>
              </a:rPr>
              <a:t>. místa)</a:t>
            </a:r>
            <a:endParaRPr dirty="0"/>
          </a:p>
          <a:p>
            <a:pPr marL="285750" marR="0" lvl="0" indent="-285750" algn="l" rtl="0">
              <a:lnSpc>
                <a:spcPct val="107000"/>
              </a:lnSpc>
              <a:spcBef>
                <a:spcPts val="0"/>
              </a:spcBef>
              <a:spcAft>
                <a:spcPts val="0"/>
              </a:spcAft>
              <a:buClr>
                <a:schemeClr val="dk1"/>
              </a:buClr>
              <a:buSzPts val="1800"/>
              <a:buFont typeface="Arial"/>
              <a:buChar char="•"/>
            </a:pPr>
            <a:r>
              <a:rPr lang="cs-CZ" sz="1800" dirty="0">
                <a:solidFill>
                  <a:schemeClr val="dk1"/>
                </a:solidFill>
                <a:highlight>
                  <a:schemeClr val="lt1"/>
                </a:highlight>
                <a:latin typeface="Calibri"/>
                <a:ea typeface="Calibri"/>
                <a:cs typeface="Calibri"/>
                <a:sym typeface="Calibri"/>
              </a:rPr>
              <a:t>Jinými slovy každý 50. pracující obyvatel MSK je zaměstnán ve skupině Třineckých železáren. </a:t>
            </a:r>
            <a:endParaRPr dirty="0"/>
          </a:p>
          <a:p>
            <a:pPr marL="285750" marR="0" lvl="0" indent="-285750" algn="l" rtl="0">
              <a:lnSpc>
                <a:spcPct val="107000"/>
              </a:lnSpc>
              <a:spcBef>
                <a:spcPts val="0"/>
              </a:spcBef>
              <a:spcAft>
                <a:spcPts val="0"/>
              </a:spcAft>
              <a:buClr>
                <a:schemeClr val="dk1"/>
              </a:buClr>
              <a:buSzPts val="1800"/>
              <a:buFont typeface="Arial"/>
              <a:buChar char="•"/>
            </a:pPr>
            <a:r>
              <a:rPr lang="cs-CZ" sz="1800" dirty="0">
                <a:solidFill>
                  <a:schemeClr val="dk1"/>
                </a:solidFill>
                <a:highlight>
                  <a:schemeClr val="lt1"/>
                </a:highlight>
                <a:latin typeface="Calibri"/>
                <a:ea typeface="Calibri"/>
                <a:cs typeface="Calibri"/>
                <a:sym typeface="Calibri"/>
              </a:rPr>
              <a:t>V rámci odvětví (CZ NACE C24) pak lze říci, že každý 2. pracovník je zaměstnán v Třineckých železárnách. </a:t>
            </a:r>
            <a:endParaRPr dirty="0"/>
          </a:p>
          <a:p>
            <a:pPr marL="285750" marR="0" lvl="0" indent="-285750" algn="l" rtl="0">
              <a:lnSpc>
                <a:spcPct val="107000"/>
              </a:lnSpc>
              <a:spcBef>
                <a:spcPts val="0"/>
              </a:spcBef>
              <a:spcAft>
                <a:spcPts val="0"/>
              </a:spcAft>
              <a:buClr>
                <a:schemeClr val="dk1"/>
              </a:buClr>
              <a:buSzPts val="1800"/>
              <a:buFont typeface="Arial"/>
              <a:buChar char="•"/>
            </a:pPr>
            <a:r>
              <a:rPr lang="cs-CZ" sz="1800" dirty="0">
                <a:solidFill>
                  <a:schemeClr val="dk1"/>
                </a:solidFill>
                <a:highlight>
                  <a:schemeClr val="lt1"/>
                </a:highlight>
                <a:latin typeface="Calibri"/>
                <a:ea typeface="Calibri"/>
                <a:cs typeface="Calibri"/>
                <a:sym typeface="Calibri"/>
              </a:rPr>
              <a:t>Zpracovatelský průmysl (C) v MSK registruje v čase úbytek zaměstnaných – v TŽ také, ale </a:t>
            </a:r>
            <a:r>
              <a:rPr lang="cs-CZ" sz="1800" b="1" dirty="0">
                <a:solidFill>
                  <a:schemeClr val="dk1"/>
                </a:solidFill>
                <a:highlight>
                  <a:schemeClr val="lt1"/>
                </a:highlight>
                <a:latin typeface="Calibri"/>
                <a:ea typeface="Calibri"/>
                <a:cs typeface="Calibri"/>
                <a:sym typeface="Calibri"/>
              </a:rPr>
              <a:t>nikoliv tak intenzivní</a:t>
            </a:r>
            <a:r>
              <a:rPr lang="cs-CZ" sz="1800" dirty="0">
                <a:solidFill>
                  <a:schemeClr val="dk1"/>
                </a:solidFill>
                <a:highlight>
                  <a:schemeClr val="lt1"/>
                </a:highlight>
                <a:latin typeface="Calibri"/>
                <a:ea typeface="Calibri"/>
                <a:cs typeface="Calibri"/>
                <a:sym typeface="Calibri"/>
              </a:rPr>
              <a:t> tj. pomalejší pokles – vyšší míra odolnosti a vyšší stabilita.</a:t>
            </a:r>
            <a:endParaRPr dirty="0"/>
          </a:p>
          <a:p>
            <a:pPr marL="285750" marR="0" lvl="0" indent="-285750" algn="l" rtl="0">
              <a:lnSpc>
                <a:spcPct val="107000"/>
              </a:lnSpc>
              <a:spcBef>
                <a:spcPts val="0"/>
              </a:spcBef>
              <a:spcAft>
                <a:spcPts val="0"/>
              </a:spcAft>
              <a:buClr>
                <a:schemeClr val="dk1"/>
              </a:buClr>
              <a:buSzPts val="1800"/>
              <a:buFont typeface="Arial"/>
              <a:buChar char="•"/>
            </a:pPr>
            <a:r>
              <a:rPr lang="cs-CZ" sz="1800" dirty="0">
                <a:solidFill>
                  <a:schemeClr val="dk1"/>
                </a:solidFill>
                <a:highlight>
                  <a:schemeClr val="lt1"/>
                </a:highlight>
                <a:latin typeface="Calibri"/>
                <a:ea typeface="Calibri"/>
                <a:cs typeface="Calibri"/>
                <a:sym typeface="Calibri"/>
              </a:rPr>
              <a:t>Multiplikátor v ocelářském průmyslu je 2,5 - 3, znamená to, že pokud v TŽ pracuje 7 tis. zaměstnanců – mohlo vzniknout dodatečně až dalších 17,5 – 21 tis. pracovních míst nejen v MSK.</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3"/>
          <p:cNvSpPr txBox="1"/>
          <p:nvPr/>
        </p:nvSpPr>
        <p:spPr>
          <a:xfrm>
            <a:off x="464008" y="1741905"/>
            <a:ext cx="10508792" cy="30777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dk1"/>
              </a:buClr>
              <a:buSzPct val="100000"/>
              <a:buFont typeface="Arial"/>
              <a:buNone/>
            </a:pPr>
            <a:r>
              <a:rPr lang="cs-CZ" sz="1800" b="1">
                <a:solidFill>
                  <a:schemeClr val="dk1"/>
                </a:solidFill>
                <a:latin typeface="Calibri"/>
                <a:ea typeface="Calibri"/>
                <a:cs typeface="Calibri"/>
                <a:sym typeface="Calibri"/>
              </a:rPr>
              <a:t>Vývoj průměrných hrubých mezd ve zpracovatelském průmyslu </a:t>
            </a:r>
            <a:endParaRPr/>
          </a:p>
          <a:p>
            <a:pPr marL="0" marR="0" lvl="0" indent="0" algn="l" rtl="0">
              <a:lnSpc>
                <a:spcPct val="90000"/>
              </a:lnSpc>
              <a:spcBef>
                <a:spcPts val="1000"/>
              </a:spcBef>
              <a:spcAft>
                <a:spcPts val="0"/>
              </a:spcAft>
              <a:buClr>
                <a:schemeClr val="dk1"/>
              </a:buClr>
              <a:buSzPct val="100000"/>
              <a:buFont typeface="Arial"/>
              <a:buNone/>
            </a:pPr>
            <a:endParaRPr sz="1800" b="1">
              <a:solidFill>
                <a:schemeClr val="dk1"/>
              </a:solidFill>
              <a:latin typeface="Calibri"/>
              <a:ea typeface="Calibri"/>
              <a:cs typeface="Calibri"/>
              <a:sym typeface="Calibri"/>
            </a:endParaRPr>
          </a:p>
        </p:txBody>
      </p:sp>
      <p:sp>
        <p:nvSpPr>
          <p:cNvPr id="270" name="Google Shape;270;p23"/>
          <p:cNvSpPr txBox="1"/>
          <p:nvPr/>
        </p:nvSpPr>
        <p:spPr>
          <a:xfrm>
            <a:off x="464008" y="1167800"/>
            <a:ext cx="11444963" cy="681134"/>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90000"/>
              </a:lnSpc>
              <a:spcBef>
                <a:spcPts val="0"/>
              </a:spcBef>
              <a:spcAft>
                <a:spcPts val="0"/>
              </a:spcAft>
              <a:buClr>
                <a:srgbClr val="14AAA0"/>
              </a:buClr>
              <a:buSzPct val="100000"/>
              <a:buFont typeface="Arial"/>
              <a:buNone/>
            </a:pPr>
            <a:r>
              <a:rPr lang="cs-CZ" sz="4400" b="1">
                <a:solidFill>
                  <a:srgbClr val="14AAA0"/>
                </a:solidFill>
                <a:latin typeface="Calibri"/>
                <a:ea typeface="Calibri"/>
                <a:cs typeface="Calibri"/>
                <a:sym typeface="Calibri"/>
              </a:rPr>
              <a:t>Význam Třineckých železáren a Moravia Steel v Moravskoslezském kraji</a:t>
            </a:r>
            <a:endParaRPr/>
          </a:p>
        </p:txBody>
      </p:sp>
      <p:sp>
        <p:nvSpPr>
          <p:cNvPr id="271" name="Google Shape;271;p23"/>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272" name="Google Shape;272;p23"/>
          <p:cNvSpPr txBox="1"/>
          <p:nvPr/>
        </p:nvSpPr>
        <p:spPr>
          <a:xfrm>
            <a:off x="2618785" y="6156626"/>
            <a:ext cx="108921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Calibri"/>
              <a:buNone/>
            </a:pPr>
            <a:r>
              <a:rPr lang="cs-CZ" sz="1200" b="0" i="0" u="none" strike="noStrike" cap="none">
                <a:solidFill>
                  <a:schemeClr val="dk1"/>
                </a:solidFill>
                <a:latin typeface="Calibri"/>
                <a:ea typeface="Calibri"/>
                <a:cs typeface="Calibri"/>
                <a:sym typeface="Calibri"/>
              </a:rPr>
              <a:t>Zdroj:</a:t>
            </a:r>
            <a:r>
              <a:rPr lang="cs-CZ" sz="1200" b="1" i="0" u="none" strike="noStrike" cap="none">
                <a:solidFill>
                  <a:schemeClr val="dk1"/>
                </a:solidFill>
                <a:latin typeface="Calibri"/>
                <a:ea typeface="Calibri"/>
                <a:cs typeface="Calibri"/>
                <a:sym typeface="Calibri"/>
              </a:rPr>
              <a:t> </a:t>
            </a:r>
            <a:r>
              <a:rPr lang="cs-CZ" sz="1200" b="0" i="0" u="none" strike="noStrike" cap="none">
                <a:solidFill>
                  <a:schemeClr val="dk1"/>
                </a:solidFill>
                <a:latin typeface="Calibri"/>
                <a:ea typeface="Calibri"/>
                <a:cs typeface="Calibri"/>
                <a:sym typeface="Calibri"/>
              </a:rPr>
              <a:t>ČSU, (2024) a interní údaje společnosti TŽ, a.s. </a:t>
            </a:r>
            <a:br>
              <a:rPr lang="cs-CZ" sz="1200" b="0" i="0" u="none" strike="noStrike" cap="none">
                <a:solidFill>
                  <a:schemeClr val="dk1"/>
                </a:solidFill>
                <a:latin typeface="Calibri"/>
                <a:ea typeface="Calibri"/>
                <a:cs typeface="Calibri"/>
                <a:sym typeface="Calibri"/>
              </a:rPr>
            </a:br>
            <a:r>
              <a:rPr lang="cs-CZ"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https://vdb.czso.cz/vdbvo2/faces/cs/index.jsf?page=vystup-objekt&amp;pvo=MZD04-A&amp;z=T&amp;f=TABULKA&amp;skupId=851&amp;katalog=30852&amp;str=v305&amp;#w=</a:t>
            </a:r>
            <a:endParaRPr sz="2800" b="0" i="0" u="none" strike="noStrike" cap="none">
              <a:solidFill>
                <a:schemeClr val="dk1"/>
              </a:solidFill>
              <a:latin typeface="Arial"/>
              <a:ea typeface="Arial"/>
              <a:cs typeface="Arial"/>
              <a:sym typeface="Arial"/>
            </a:endParaRPr>
          </a:p>
        </p:txBody>
      </p:sp>
      <p:graphicFrame>
        <p:nvGraphicFramePr>
          <p:cNvPr id="273" name="Google Shape;273;p23"/>
          <p:cNvGraphicFramePr/>
          <p:nvPr/>
        </p:nvGraphicFramePr>
        <p:xfrm>
          <a:off x="386947" y="2057224"/>
          <a:ext cx="8569842" cy="426476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4"/>
          <p:cNvSpPr txBox="1"/>
          <p:nvPr/>
        </p:nvSpPr>
        <p:spPr>
          <a:xfrm>
            <a:off x="464008" y="1167800"/>
            <a:ext cx="11444963" cy="681134"/>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90000"/>
              </a:lnSpc>
              <a:spcBef>
                <a:spcPts val="0"/>
              </a:spcBef>
              <a:spcAft>
                <a:spcPts val="0"/>
              </a:spcAft>
              <a:buClr>
                <a:srgbClr val="14AAA0"/>
              </a:buClr>
              <a:buSzPct val="100000"/>
              <a:buFont typeface="Arial"/>
              <a:buNone/>
            </a:pPr>
            <a:r>
              <a:rPr lang="cs-CZ" sz="4400" b="1">
                <a:solidFill>
                  <a:srgbClr val="14AAA0"/>
                </a:solidFill>
                <a:latin typeface="Calibri"/>
                <a:ea typeface="Calibri"/>
                <a:cs typeface="Calibri"/>
                <a:sym typeface="Calibri"/>
              </a:rPr>
              <a:t>Význam Třineckých železáren a Moravia Steel v Moravskoslezském kraji</a:t>
            </a:r>
            <a:endParaRPr/>
          </a:p>
        </p:txBody>
      </p:sp>
      <p:sp>
        <p:nvSpPr>
          <p:cNvPr id="279" name="Google Shape;279;p24"/>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graphicFrame>
        <p:nvGraphicFramePr>
          <p:cNvPr id="280" name="Google Shape;280;p24"/>
          <p:cNvGraphicFramePr/>
          <p:nvPr/>
        </p:nvGraphicFramePr>
        <p:xfrm>
          <a:off x="-575821" y="1736905"/>
          <a:ext cx="12925800" cy="46086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txBox="1"/>
          <p:nvPr/>
        </p:nvSpPr>
        <p:spPr>
          <a:xfrm>
            <a:off x="464008" y="1167800"/>
            <a:ext cx="11444963" cy="681134"/>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90000"/>
              </a:lnSpc>
              <a:spcBef>
                <a:spcPts val="0"/>
              </a:spcBef>
              <a:spcAft>
                <a:spcPts val="0"/>
              </a:spcAft>
              <a:buClr>
                <a:srgbClr val="14AAA0"/>
              </a:buClr>
              <a:buSzPct val="100000"/>
              <a:buFont typeface="Arial"/>
              <a:buNone/>
            </a:pPr>
            <a:r>
              <a:rPr lang="cs-CZ" sz="4400" b="1">
                <a:solidFill>
                  <a:srgbClr val="14AAA0"/>
                </a:solidFill>
                <a:latin typeface="Calibri"/>
                <a:ea typeface="Calibri"/>
                <a:cs typeface="Calibri"/>
                <a:sym typeface="Calibri"/>
              </a:rPr>
              <a:t>Význam Třineckých železáren a Moravia Steel v Moravskoslezském kraji</a:t>
            </a:r>
            <a:endParaRPr/>
          </a:p>
        </p:txBody>
      </p:sp>
      <p:sp>
        <p:nvSpPr>
          <p:cNvPr id="286" name="Google Shape;286;p25"/>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287" name="Google Shape;287;p25"/>
          <p:cNvSpPr txBox="1"/>
          <p:nvPr/>
        </p:nvSpPr>
        <p:spPr>
          <a:xfrm>
            <a:off x="464008" y="1691961"/>
            <a:ext cx="8773108"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185 let existence firmy představuje 7 generací zaměstnanců, kteří v ní prošli nějakým typem, formou vzdělávání a využili různých metod vzdělávání pro rozvoj svůj i svého pracoviště. Vzdělávání dospělých v tomto množství a intenzitě a čase v jedné firmě patrně nemá v Českých zemích srovnání.</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Minulost a současnost intelektuálního kapitálu TŽ je zároveň budoucností nejen intelektuálního kapitálu TŽ, ale i celého regionu, jehož je nedílnou součástí a který zároveň svou aktivitou spoluvytváří. Svou existencí pomáhá udržet a rozvíjet mnoho specifických profesí, a tedy i znalostí, schopností a dovedností, které by jinak neměly možnost existovat a obohacovat svět.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6"/>
          <p:cNvSpPr txBox="1"/>
          <p:nvPr/>
        </p:nvSpPr>
        <p:spPr>
          <a:xfrm>
            <a:off x="-680519" y="2104777"/>
            <a:ext cx="13553038" cy="2084667"/>
          </a:xfrm>
          <a:prstGeom prst="rect">
            <a:avLst/>
          </a:prstGeom>
          <a:noFill/>
          <a:ln>
            <a:noFill/>
          </a:ln>
        </p:spPr>
        <p:txBody>
          <a:bodyPr spcFirstLastPara="1" wrap="square" lIns="91425" tIns="45700" rIns="91425" bIns="45700" anchor="b" anchorCtr="0">
            <a:normAutofit/>
          </a:bodyPr>
          <a:lstStyle/>
          <a:p>
            <a:pPr marL="0" marR="0" lvl="0" indent="0" algn="ctr" rtl="0">
              <a:lnSpc>
                <a:spcPct val="120000"/>
              </a:lnSpc>
              <a:spcBef>
                <a:spcPts val="0"/>
              </a:spcBef>
              <a:spcAft>
                <a:spcPts val="0"/>
              </a:spcAft>
              <a:buClr>
                <a:srgbClr val="00A499"/>
              </a:buClr>
              <a:buSzPts val="4400"/>
              <a:buFont typeface="Calibri"/>
              <a:buNone/>
            </a:pPr>
            <a:r>
              <a:rPr lang="cs-CZ" sz="4400" b="1" dirty="0">
                <a:solidFill>
                  <a:srgbClr val="00A499"/>
                </a:solidFill>
                <a:latin typeface="Calibri"/>
                <a:ea typeface="Calibri"/>
                <a:cs typeface="Calibri"/>
                <a:sym typeface="Calibri"/>
              </a:rPr>
              <a:t>Třinecké železárny – </a:t>
            </a:r>
            <a:endParaRPr dirty="0"/>
          </a:p>
          <a:p>
            <a:pPr marL="0" marR="0" lvl="0" indent="0" algn="ctr" rtl="0">
              <a:lnSpc>
                <a:spcPct val="120000"/>
              </a:lnSpc>
              <a:spcBef>
                <a:spcPts val="0"/>
              </a:spcBef>
              <a:spcAft>
                <a:spcPts val="0"/>
              </a:spcAft>
              <a:buClr>
                <a:srgbClr val="00A499"/>
              </a:buClr>
              <a:buSzPts val="4400"/>
              <a:buFont typeface="Calibri"/>
              <a:buNone/>
            </a:pPr>
            <a:r>
              <a:rPr lang="cs-CZ" sz="4400" b="1" dirty="0">
                <a:solidFill>
                  <a:srgbClr val="00A499"/>
                </a:solidFill>
                <a:latin typeface="Calibri"/>
                <a:ea typeface="Calibri"/>
                <a:cs typeface="Calibri"/>
                <a:sym typeface="Calibri"/>
              </a:rPr>
              <a:t>klíčový závěr studie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7"/>
          <p:cNvSpPr txBox="1"/>
          <p:nvPr/>
        </p:nvSpPr>
        <p:spPr>
          <a:xfrm>
            <a:off x="464008" y="1167799"/>
            <a:ext cx="11444963" cy="1136861"/>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Třinecké železárny: klíčový závěr studie</a:t>
            </a:r>
            <a:endParaRPr/>
          </a:p>
        </p:txBody>
      </p:sp>
      <p:sp>
        <p:nvSpPr>
          <p:cNvPr id="298" name="Google Shape;298;p27"/>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299" name="Google Shape;299;p27"/>
          <p:cNvSpPr txBox="1"/>
          <p:nvPr/>
        </p:nvSpPr>
        <p:spPr>
          <a:xfrm>
            <a:off x="464007" y="2063538"/>
            <a:ext cx="11338631" cy="369331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Výraznou orientaci společnosti na zahraniční trhy podtrhuje podíl exportu její produkce. Celkový export dosahuje téměř 70 % produkce. I přes klesající tendenci prodejů v průběhu času, přesahují roční prodeje společnosti zpravidla </a:t>
            </a:r>
            <a:r>
              <a:rPr lang="cs-CZ" sz="1800">
                <a:solidFill>
                  <a:schemeClr val="dk1"/>
                </a:solidFill>
                <a:latin typeface="Calibri"/>
                <a:ea typeface="Calibri"/>
                <a:cs typeface="Calibri"/>
                <a:sym typeface="Calibri"/>
              </a:rPr>
              <a:t>2 miliony </a:t>
            </a:r>
            <a:r>
              <a:rPr lang="cs-CZ" sz="1800" dirty="0">
                <a:solidFill>
                  <a:schemeClr val="dk1"/>
                </a:solidFill>
                <a:latin typeface="Calibri"/>
                <a:ea typeface="Calibri"/>
                <a:cs typeface="Calibri"/>
                <a:sym typeface="Calibri"/>
              </a:rPr>
              <a:t>tun. Klíčové jsou vazby na trhy v rámci Evropské unie, kde obchodní aktivity tvoří přibližně</a:t>
            </a:r>
            <a:br>
              <a:rPr lang="cs-CZ" sz="1800" dirty="0">
                <a:solidFill>
                  <a:schemeClr val="dk1"/>
                </a:solidFill>
                <a:latin typeface="Calibri"/>
                <a:ea typeface="Calibri"/>
                <a:cs typeface="Calibri"/>
                <a:sym typeface="Calibri"/>
              </a:rPr>
            </a:br>
            <a:r>
              <a:rPr lang="cs-CZ" sz="1800" dirty="0">
                <a:solidFill>
                  <a:schemeClr val="dk1"/>
                </a:solidFill>
                <a:latin typeface="Calibri"/>
                <a:ea typeface="Calibri"/>
                <a:cs typeface="Calibri"/>
                <a:sym typeface="Calibri"/>
              </a:rPr>
              <a:t>90 % celkového exportu.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Z hlediska počtu zaměstnaných představuje společnost jednoho z nejvýznamnějších zaměstnavatelů nejen na </a:t>
            </a:r>
            <a:r>
              <a:rPr lang="cs-CZ" sz="1800" dirty="0" err="1">
                <a:solidFill>
                  <a:schemeClr val="dk1"/>
                </a:solidFill>
                <a:latin typeface="Calibri"/>
                <a:ea typeface="Calibri"/>
                <a:cs typeface="Calibri"/>
                <a:sym typeface="Calibri"/>
              </a:rPr>
              <a:t>Třinecku</a:t>
            </a:r>
            <a:r>
              <a:rPr lang="cs-CZ" sz="1800" dirty="0">
                <a:solidFill>
                  <a:schemeClr val="dk1"/>
                </a:solidFill>
                <a:latin typeface="Calibri"/>
                <a:ea typeface="Calibri"/>
                <a:cs typeface="Calibri"/>
                <a:sym typeface="Calibri"/>
              </a:rPr>
              <a:t>, ale v rámci celého MSK. Výhradně v rámci Třineckých železáren působí v posledních letech v průměru 7 000 zaměstnanců, kdy v roce 2022 to bylo 6 825 zaměstnanců. Jedná se o přímá pracovní místa v rámci zpracovatelského průmyslu, převážně v kategorii CZ-NACE 24 – Výroba základních kovů, hutní zpracování kovů; slévárenství. V rámci ostatních společností se sídlem v MSK, prostřednictvím konsolidace spadajících do širší podnikové struktury, je zapotřebí připočíst dalších cca 4 000 zaměstnanců působících v rámci zpracovatelského průmyslu (vyjma společnosti ENERGETIKA TŘINEC, a.s. se 357 zaměstnanci v roce 2022). </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8"/>
          <p:cNvSpPr txBox="1"/>
          <p:nvPr/>
        </p:nvSpPr>
        <p:spPr>
          <a:xfrm>
            <a:off x="464008" y="1167799"/>
            <a:ext cx="11444963" cy="1043555"/>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Třinecké železárny: klíčový závěr studie</a:t>
            </a:r>
            <a:endParaRPr/>
          </a:p>
        </p:txBody>
      </p:sp>
      <p:sp>
        <p:nvSpPr>
          <p:cNvPr id="305" name="Google Shape;305;p28"/>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306" name="Google Shape;306;p28"/>
          <p:cNvSpPr txBox="1"/>
          <p:nvPr/>
        </p:nvSpPr>
        <p:spPr>
          <a:xfrm>
            <a:off x="464007" y="1997839"/>
            <a:ext cx="11338631"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Celkově tvoří podíl zaměstnaných v Třineckých železárnách a přidružených společnostech podíl mezi 7-8 % na celkovém počtu zaměstnaných v tomto, z hlediska absorpce pracovní síly, nejdůležitějším odvětví v MSK. Většina dotčených společností má sídlo přímo v městě Třinec, případně v Bohumíně či Dobré u Frýdku-Místku. Připočteme-li další společnosti spadající do skupiny a sídlící v MSK, tvoří přímá pracovní místa dalších cca 1 000 zaměstnanců. Celkový počet zaměstnanců se tedy blíží k hodnotě 12 000 osob.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Zpracovatelský průmysl si z hlediska absorpce pracovní síly stále udržuje svou výrazně dominantní pozici, přesto zde pozorujeme úbytek počtu zaměstnaných v čase. Zaměstnanost zde dosahuje v roce 2022 úrovně 89 % roku 2018. </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9"/>
          <p:cNvSpPr txBox="1"/>
          <p:nvPr/>
        </p:nvSpPr>
        <p:spPr>
          <a:xfrm>
            <a:off x="464008" y="1167800"/>
            <a:ext cx="11444963" cy="1080878"/>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Závěr Studie ve vztahu MSK a TŽ</a:t>
            </a:r>
            <a:endParaRPr/>
          </a:p>
        </p:txBody>
      </p:sp>
      <p:sp>
        <p:nvSpPr>
          <p:cNvPr id="312" name="Google Shape;312;p29"/>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313" name="Google Shape;313;p29"/>
          <p:cNvSpPr txBox="1"/>
          <p:nvPr/>
        </p:nvSpPr>
        <p:spPr>
          <a:xfrm>
            <a:off x="464007" y="2201744"/>
            <a:ext cx="8259369" cy="25852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Rostoucí závislost Evropy na dovozu oceli ze třetích zemích</a:t>
            </a:r>
            <a:endParaRPr dirty="0"/>
          </a:p>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Klesající podíl české oceli na evropské produkci</a:t>
            </a:r>
            <a:endParaRPr dirty="0"/>
          </a:p>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Důležitost průmyslu pro MSK, pozitivní pohled obyvatel</a:t>
            </a:r>
            <a:endParaRPr dirty="0"/>
          </a:p>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Přes 30 % tvorby hrubé přidané hodnoty kraje, 30 % zaměstnaných v MSK</a:t>
            </a:r>
            <a:endParaRPr dirty="0"/>
          </a:p>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Významný podíl konsolidované skupiny TŽ na celém průmyslu MSK</a:t>
            </a:r>
            <a:endParaRPr dirty="0"/>
          </a:p>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Podíl na hrubé přidané hodnotě kraje 3,3 % a na průmyslu 9,5 %</a:t>
            </a:r>
            <a:endParaRPr dirty="0"/>
          </a:p>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Významný zdroj příjmů veřejných rozpočtů</a:t>
            </a:r>
            <a:endParaRPr dirty="0"/>
          </a:p>
          <a:p>
            <a:pPr marL="285750" marR="0" lvl="0" indent="-285750" algn="l" rtl="0">
              <a:spcBef>
                <a:spcPts val="0"/>
              </a:spcBef>
              <a:spcAft>
                <a:spcPts val="0"/>
              </a:spcAft>
              <a:buClr>
                <a:schemeClr val="dk1"/>
              </a:buClr>
              <a:buSzPts val="1800"/>
              <a:buFont typeface="Arial"/>
              <a:buChar char="•"/>
            </a:pPr>
            <a:r>
              <a:rPr lang="cs-CZ" sz="1800" dirty="0">
                <a:solidFill>
                  <a:schemeClr val="dk1"/>
                </a:solidFill>
                <a:latin typeface="Calibri"/>
                <a:ea typeface="Calibri"/>
                <a:cs typeface="Calibri"/>
                <a:sym typeface="Calibri"/>
              </a:rPr>
              <a:t>Přímé odvody skupiny MS 28 mld. v průběhu 14 let</a:t>
            </a:r>
          </a:p>
          <a:p>
            <a:pPr marL="285750" marR="0" lvl="0" indent="-285750" algn="l" rtl="0">
              <a:spcBef>
                <a:spcPts val="0"/>
              </a:spcBef>
              <a:spcAft>
                <a:spcPts val="0"/>
              </a:spcAft>
              <a:buClr>
                <a:schemeClr val="dk1"/>
              </a:buClr>
              <a:buSzPts val="1800"/>
              <a:buFont typeface="Arial"/>
              <a:buChar char="•"/>
            </a:pPr>
            <a:r>
              <a:rPr lang="cs-CZ" sz="1800" dirty="0">
                <a:latin typeface="Calibri" panose="020F0502020204030204" pitchFamily="34" charset="0"/>
                <a:ea typeface="Calibri" panose="020F0502020204030204" pitchFamily="34" charset="0"/>
                <a:cs typeface="Calibri" panose="020F0502020204030204" pitchFamily="34" charset="0"/>
              </a:rPr>
              <a:t>Nepřímé odvody zaměstnanců skupiny MS Steel cca. 26 mld. Kč v průběhu 14 let.</a:t>
            </a:r>
            <a:endParaRPr sz="1800" dirty="0">
              <a:latin typeface="Calibri" panose="020F0502020204030204" pitchFamily="34" charset="0"/>
              <a:ea typeface="Calibri" panose="020F0502020204030204" pitchFamily="34" charset="0"/>
              <a:cs typeface="Calibri" panose="020F0502020204030204" pitchFamily="34" charset="0"/>
            </a:endParaRPr>
          </a:p>
        </p:txBody>
      </p:sp>
      <p:sp>
        <p:nvSpPr>
          <p:cNvPr id="314" name="Google Shape;314;p29"/>
          <p:cNvSpPr/>
          <p:nvPr/>
        </p:nvSpPr>
        <p:spPr>
          <a:xfrm>
            <a:off x="8085454" y="2793484"/>
            <a:ext cx="4944746" cy="369332"/>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chemeClr val="dk1"/>
              </a:buClr>
              <a:buSzPts val="1800"/>
              <a:buFont typeface="Arial"/>
              <a:buNone/>
            </a:pPr>
            <a:r>
              <a:rPr lang="cs-CZ" sz="1800" b="0" i="0" u="none" strike="noStrike" cap="none">
                <a:solidFill>
                  <a:schemeClr val="dk1"/>
                </a:solidFill>
                <a:latin typeface="Arial"/>
                <a:ea typeface="Arial"/>
                <a:cs typeface="Arial"/>
                <a:sym typeface="Arial"/>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p:nvPr/>
        </p:nvSpPr>
        <p:spPr>
          <a:xfrm>
            <a:off x="464009" y="2155227"/>
            <a:ext cx="11444963" cy="39105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1800"/>
              <a:buFont typeface="Arial"/>
              <a:buChar char="•"/>
            </a:pPr>
            <a:r>
              <a:rPr lang="cs-CZ" sz="1800">
                <a:solidFill>
                  <a:schemeClr val="dk1"/>
                </a:solidFill>
                <a:latin typeface="Calibri"/>
                <a:ea typeface="Calibri"/>
                <a:cs typeface="Calibri"/>
                <a:sym typeface="Calibri"/>
              </a:rPr>
              <a:t>Ing. Franek Jiří, Ph.D. - vědecký tajemník a odborný asistent na Katedře Podnikové ekonomiky a práva</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a:solidFill>
                  <a:schemeClr val="dk1"/>
                </a:solidFill>
                <a:latin typeface="Calibri"/>
                <a:ea typeface="Calibri"/>
                <a:cs typeface="Calibri"/>
                <a:sym typeface="Calibri"/>
              </a:rPr>
              <a:t>Ing. Urminský Jaroslav, Ph.D. - vedoucí Katedry marketingu a obchodu</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a:solidFill>
                  <a:schemeClr val="dk1"/>
                </a:solidFill>
                <a:latin typeface="Calibri"/>
                <a:ea typeface="Calibri"/>
                <a:cs typeface="Calibri"/>
                <a:sym typeface="Calibri"/>
              </a:rPr>
              <a:t>doc. PhDr. ThDr. Klimsza Lucjan, PhD. - akademický pracovník na Katedře managementu</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a:solidFill>
                  <a:schemeClr val="dk1"/>
                </a:solidFill>
                <a:latin typeface="Calibri"/>
                <a:ea typeface="Calibri"/>
                <a:cs typeface="Calibri"/>
                <a:sym typeface="Calibri"/>
              </a:rPr>
              <a:t>Ing. Lokaj Aleš, Ph.D. - akademický pracovník na Katedře ekonomie</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a:solidFill>
                  <a:schemeClr val="dk1"/>
                </a:solidFill>
                <a:latin typeface="Calibri"/>
                <a:ea typeface="Calibri"/>
                <a:cs typeface="Calibri"/>
                <a:sym typeface="Calibri"/>
              </a:rPr>
              <a:t>PhDr. Nierostek Lech, Ph.D. - akademický pracovník na Katedře managementu</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a:solidFill>
                  <a:schemeClr val="dk1"/>
                </a:solidFill>
                <a:latin typeface="Calibri"/>
                <a:ea typeface="Calibri"/>
                <a:cs typeface="Calibri"/>
                <a:sym typeface="Calibri"/>
              </a:rPr>
              <a:t>Ing. Stanovská Kateřina, Ph.D. - akademický pracovník na Katedře managementu</a:t>
            </a:r>
            <a:endParaRPr/>
          </a:p>
        </p:txBody>
      </p:sp>
      <p:sp>
        <p:nvSpPr>
          <p:cNvPr id="98" name="Google Shape;98;p3"/>
          <p:cNvSpPr txBox="1"/>
          <p:nvPr/>
        </p:nvSpPr>
        <p:spPr>
          <a:xfrm>
            <a:off x="464009" y="1362269"/>
            <a:ext cx="11444963" cy="68113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Tým autorů</a:t>
            </a:r>
            <a:endParaRPr/>
          </a:p>
        </p:txBody>
      </p:sp>
      <p:sp>
        <p:nvSpPr>
          <p:cNvPr id="99" name="Google Shape;99;p3"/>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0"/>
          <p:cNvSpPr txBox="1"/>
          <p:nvPr/>
        </p:nvSpPr>
        <p:spPr>
          <a:xfrm>
            <a:off x="464008" y="1167800"/>
            <a:ext cx="11444963" cy="1080878"/>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Závěr Studie ve vztahu MSK a TŽ</a:t>
            </a:r>
            <a:endParaRPr/>
          </a:p>
        </p:txBody>
      </p:sp>
      <p:sp>
        <p:nvSpPr>
          <p:cNvPr id="321" name="Google Shape;321;p30"/>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322" name="Google Shape;322;p30"/>
          <p:cNvSpPr txBox="1"/>
          <p:nvPr/>
        </p:nvSpPr>
        <p:spPr>
          <a:xfrm>
            <a:off x="464007" y="2201744"/>
            <a:ext cx="10744463" cy="2877583"/>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chemeClr val="dk1"/>
              </a:buClr>
              <a:buSzPts val="1600"/>
              <a:buFont typeface="Calibri"/>
              <a:buChar char="•"/>
            </a:pPr>
            <a:r>
              <a:rPr lang="cs-CZ" sz="1800" dirty="0">
                <a:solidFill>
                  <a:schemeClr val="dk1"/>
                </a:solidFill>
                <a:latin typeface="Calibri"/>
                <a:ea typeface="Calibri"/>
                <a:cs typeface="Calibri"/>
                <a:sym typeface="Calibri"/>
              </a:rPr>
              <a:t>Významný zaměstnavatel v kraji.</a:t>
            </a:r>
            <a:endParaRPr sz="2000" dirty="0">
              <a:solidFill>
                <a:schemeClr val="dk1"/>
              </a:solidFill>
              <a:latin typeface="Calibri"/>
              <a:ea typeface="Calibri"/>
              <a:cs typeface="Calibri"/>
              <a:sym typeface="Calibri"/>
            </a:endParaRPr>
          </a:p>
          <a:p>
            <a:pPr marL="228600" marR="0" lvl="0" indent="-228600" algn="just" rtl="0">
              <a:lnSpc>
                <a:spcPct val="107000"/>
              </a:lnSpc>
              <a:spcBef>
                <a:spcPts val="1000"/>
              </a:spcBef>
              <a:spcAft>
                <a:spcPts val="0"/>
              </a:spcAft>
              <a:buClr>
                <a:schemeClr val="dk1"/>
              </a:buClr>
              <a:buSzPts val="1600"/>
              <a:buFont typeface="Calibri"/>
              <a:buChar char="•"/>
            </a:pPr>
            <a:r>
              <a:rPr lang="cs-CZ" sz="1800" dirty="0">
                <a:solidFill>
                  <a:schemeClr val="dk1"/>
                </a:solidFill>
                <a:latin typeface="Calibri"/>
                <a:ea typeface="Calibri"/>
                <a:cs typeface="Calibri"/>
                <a:sym typeface="Calibri"/>
              </a:rPr>
              <a:t>Jinými slovy každý 50. pracující obyvatel MSK je zaměstnán ve skupině Třineckých železáren. </a:t>
            </a:r>
            <a:endParaRPr dirty="0"/>
          </a:p>
          <a:p>
            <a:pPr marL="228600" marR="0" lvl="0" indent="-228600" algn="l" rtl="0">
              <a:lnSpc>
                <a:spcPct val="90000"/>
              </a:lnSpc>
              <a:spcBef>
                <a:spcPts val="1800"/>
              </a:spcBef>
              <a:spcAft>
                <a:spcPts val="0"/>
              </a:spcAft>
              <a:buClr>
                <a:schemeClr val="dk1"/>
              </a:buClr>
              <a:buSzPts val="1600"/>
              <a:buFont typeface="Calibri"/>
              <a:buChar char="•"/>
            </a:pPr>
            <a:r>
              <a:rPr lang="cs-CZ" sz="1800" dirty="0">
                <a:solidFill>
                  <a:schemeClr val="dk1"/>
                </a:solidFill>
                <a:latin typeface="Calibri"/>
                <a:ea typeface="Calibri"/>
                <a:cs typeface="Calibri"/>
                <a:sym typeface="Calibri"/>
              </a:rPr>
              <a:t>V rámci odvětví (CZ NACE C24) pak lze říci, že každý 2. pracovník je zaměstnán v Třineckých železárnách. </a:t>
            </a:r>
            <a:endParaRPr dirty="0"/>
          </a:p>
          <a:p>
            <a:pPr marL="457200" marR="0" lvl="1" indent="0" algn="l" rtl="0">
              <a:lnSpc>
                <a:spcPct val="90000"/>
              </a:lnSpc>
              <a:spcBef>
                <a:spcPts val="500"/>
              </a:spcBef>
              <a:spcAft>
                <a:spcPts val="0"/>
              </a:spcAft>
              <a:buClr>
                <a:schemeClr val="dk1"/>
              </a:buClr>
              <a:buSzPts val="1600"/>
              <a:buFont typeface="Calibri"/>
              <a:buNone/>
            </a:pPr>
            <a:endParaRPr sz="1800" b="0" i="0" u="none" strike="sngStrike" cap="none"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1600"/>
              <a:buFont typeface="Calibri"/>
              <a:buChar char="•"/>
            </a:pPr>
            <a:r>
              <a:rPr lang="cs-CZ" sz="1800" b="0" i="0" u="none" strike="noStrike" cap="none" dirty="0">
                <a:solidFill>
                  <a:schemeClr val="dk1"/>
                </a:solidFill>
                <a:latin typeface="Calibri"/>
                <a:ea typeface="Calibri"/>
                <a:cs typeface="Calibri"/>
                <a:sym typeface="Calibri"/>
              </a:rPr>
              <a:t>12 tisíc přímých pracovních míst (konsolidovaná skupina TŽ) </a:t>
            </a:r>
            <a:endParaRPr sz="20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1600"/>
              <a:buFont typeface="Calibri"/>
              <a:buChar char="•"/>
            </a:pPr>
            <a:r>
              <a:rPr lang="cs-CZ" sz="1800" b="0" i="0" u="none" strike="noStrike" cap="none" dirty="0">
                <a:solidFill>
                  <a:schemeClr val="dk1"/>
                </a:solidFill>
                <a:latin typeface="Calibri"/>
                <a:ea typeface="Calibri"/>
                <a:cs typeface="Calibri"/>
                <a:sym typeface="Calibri"/>
              </a:rPr>
              <a:t>Až 21 tisíc nepřímých pracovních míst </a:t>
            </a:r>
            <a:endParaRPr sz="20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1600"/>
              <a:buFont typeface="Calibri"/>
              <a:buChar char="•"/>
            </a:pPr>
            <a:r>
              <a:rPr lang="cs-CZ" sz="1800" b="0" i="0" u="none" strike="noStrike" cap="none" dirty="0">
                <a:solidFill>
                  <a:schemeClr val="dk1"/>
                </a:solidFill>
                <a:latin typeface="Calibri"/>
                <a:ea typeface="Calibri"/>
                <a:cs typeface="Calibri"/>
                <a:sym typeface="Calibri"/>
              </a:rPr>
              <a:t>Rozvoj lidského kapitálu</a:t>
            </a:r>
            <a:endParaRPr sz="2000" b="0" i="0" u="none" strike="noStrike" cap="none" dirty="0">
              <a:solidFill>
                <a:schemeClr val="dk1"/>
              </a:solidFill>
              <a:latin typeface="Calibri"/>
              <a:ea typeface="Calibri"/>
              <a:cs typeface="Calibri"/>
              <a:sym typeface="Calibri"/>
            </a:endParaRPr>
          </a:p>
          <a:p>
            <a:pPr marL="228600" marR="0" lvl="0" indent="-127000" algn="l" rtl="0">
              <a:lnSpc>
                <a:spcPct val="90000"/>
              </a:lnSpc>
              <a:spcBef>
                <a:spcPts val="1000"/>
              </a:spcBef>
              <a:spcAft>
                <a:spcPts val="0"/>
              </a:spcAft>
              <a:buClr>
                <a:schemeClr val="dk1"/>
              </a:buClr>
              <a:buSzPts val="1600"/>
              <a:buFont typeface="Calibri"/>
              <a:buNone/>
            </a:pPr>
            <a:endParaRPr sz="1800" dirty="0">
              <a:solidFill>
                <a:schemeClr val="dk1"/>
              </a:solidFill>
              <a:latin typeface="Calibri"/>
              <a:ea typeface="Calibri"/>
              <a:cs typeface="Calibri"/>
              <a:sym typeface="Calibri"/>
            </a:endParaRPr>
          </a:p>
        </p:txBody>
      </p:sp>
      <p:sp>
        <p:nvSpPr>
          <p:cNvPr id="323" name="Google Shape;323;p30"/>
          <p:cNvSpPr/>
          <p:nvPr/>
        </p:nvSpPr>
        <p:spPr>
          <a:xfrm>
            <a:off x="8085454" y="2793484"/>
            <a:ext cx="4944746" cy="369332"/>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chemeClr val="dk1"/>
              </a:buClr>
              <a:buSzPts val="1800"/>
              <a:buFont typeface="Arial"/>
              <a:buNone/>
            </a:pPr>
            <a:r>
              <a:rPr lang="cs-CZ" sz="1800" b="0" i="0" u="none" strike="noStrike" cap="none">
                <a:solidFill>
                  <a:schemeClr val="dk1"/>
                </a:solidFill>
                <a:latin typeface="Arial"/>
                <a:ea typeface="Arial"/>
                <a:cs typeface="Arial"/>
                <a:sym typeface="Aria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1"/>
          <p:cNvSpPr txBox="1"/>
          <p:nvPr/>
        </p:nvSpPr>
        <p:spPr>
          <a:xfrm>
            <a:off x="3132317" y="2793484"/>
            <a:ext cx="5927365" cy="1200277"/>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20000"/>
              </a:lnSpc>
              <a:spcBef>
                <a:spcPts val="0"/>
              </a:spcBef>
              <a:spcAft>
                <a:spcPts val="0"/>
              </a:spcAft>
              <a:buClr>
                <a:srgbClr val="14AAA0"/>
              </a:buClr>
              <a:buSzPct val="100000"/>
              <a:buFont typeface="Arial"/>
              <a:buNone/>
            </a:pPr>
            <a:r>
              <a:rPr lang="cs-CZ" sz="5400" b="1">
                <a:solidFill>
                  <a:srgbClr val="14AAA0"/>
                </a:solidFill>
                <a:latin typeface="Calibri"/>
                <a:ea typeface="Calibri"/>
                <a:cs typeface="Calibri"/>
                <a:sym typeface="Calibri"/>
              </a:rPr>
              <a:t>Děkujeme za pozornost</a:t>
            </a:r>
            <a:endParaRPr/>
          </a:p>
        </p:txBody>
      </p:sp>
      <p:sp>
        <p:nvSpPr>
          <p:cNvPr id="329" name="Google Shape;329;p31"/>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330" name="Google Shape;330;p31"/>
          <p:cNvSpPr txBox="1"/>
          <p:nvPr/>
        </p:nvSpPr>
        <p:spPr>
          <a:xfrm>
            <a:off x="5426696" y="3993761"/>
            <a:ext cx="133860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1">
                <a:solidFill>
                  <a:srgbClr val="00A499"/>
                </a:solidFill>
                <a:latin typeface="Calibri"/>
                <a:ea typeface="Calibri"/>
                <a:cs typeface="Calibri"/>
                <a:sym typeface="Calibri"/>
              </a:rPr>
              <a:t>www.vsb.cz</a:t>
            </a:r>
            <a:endParaRPr/>
          </a:p>
        </p:txBody>
      </p:sp>
      <p:sp>
        <p:nvSpPr>
          <p:cNvPr id="331" name="Google Shape;331;p31"/>
          <p:cNvSpPr/>
          <p:nvPr/>
        </p:nvSpPr>
        <p:spPr>
          <a:xfrm>
            <a:off x="8085454" y="2793484"/>
            <a:ext cx="4944746" cy="369332"/>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chemeClr val="dk1"/>
              </a:buClr>
              <a:buSzPts val="1800"/>
              <a:buFont typeface="Arial"/>
              <a:buNone/>
            </a:pPr>
            <a:r>
              <a:rPr lang="cs-CZ" sz="1800" b="0" i="0" u="none" strike="noStrike" cap="none">
                <a:solidFill>
                  <a:schemeClr val="dk1"/>
                </a:solidFill>
                <a:latin typeface="Arial"/>
                <a:ea typeface="Arial"/>
                <a:cs typeface="Arial"/>
                <a:sym typeface="Aria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p:nvPr/>
        </p:nvSpPr>
        <p:spPr>
          <a:xfrm>
            <a:off x="464009" y="2155227"/>
            <a:ext cx="11444963" cy="39105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1800"/>
              <a:buFont typeface="Arial"/>
              <a:buChar char="•"/>
            </a:pPr>
            <a:r>
              <a:rPr lang="cs-CZ" sz="1800">
                <a:solidFill>
                  <a:schemeClr val="dk1"/>
                </a:solidFill>
                <a:latin typeface="Calibri"/>
                <a:ea typeface="Calibri"/>
                <a:cs typeface="Calibri"/>
                <a:sym typeface="Calibri"/>
              </a:rPr>
              <a:t>Čerpáno z veřejně dostupných dat:</a:t>
            </a:r>
            <a:endParaRPr/>
          </a:p>
          <a:p>
            <a:pPr marL="685800" marR="0" lvl="1" indent="-228600" algn="l" rtl="0">
              <a:lnSpc>
                <a:spcPct val="90000"/>
              </a:lnSpc>
              <a:spcBef>
                <a:spcPts val="50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Výroční zprávy TŽ a MS,</a:t>
            </a:r>
            <a:endParaRPr/>
          </a:p>
          <a:p>
            <a:pPr marL="685800" marR="0" lvl="1" indent="-228600" algn="l" rtl="0">
              <a:lnSpc>
                <a:spcPct val="90000"/>
              </a:lnSpc>
              <a:spcBef>
                <a:spcPts val="50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Ocelářská unie,</a:t>
            </a:r>
            <a:endParaRPr/>
          </a:p>
          <a:p>
            <a:pPr marL="685800" marR="0" lvl="1" indent="-228600" algn="l" rtl="0">
              <a:lnSpc>
                <a:spcPct val="90000"/>
              </a:lnSpc>
              <a:spcBef>
                <a:spcPts val="50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World Bank,</a:t>
            </a:r>
            <a:endParaRPr/>
          </a:p>
          <a:p>
            <a:pPr marL="685800" marR="0" lvl="1" indent="-228600" algn="l" rtl="0">
              <a:lnSpc>
                <a:spcPct val="90000"/>
              </a:lnSpc>
              <a:spcBef>
                <a:spcPts val="50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Českého statistického úřadu (ČSÚ),</a:t>
            </a:r>
            <a:endParaRPr/>
          </a:p>
          <a:p>
            <a:pPr marL="685800" marR="0" lvl="1" indent="-228600" algn="l" rtl="0">
              <a:lnSpc>
                <a:spcPct val="90000"/>
              </a:lnSpc>
              <a:spcBef>
                <a:spcPts val="500"/>
              </a:spcBef>
              <a:spcAft>
                <a:spcPts val="0"/>
              </a:spcAft>
              <a:buClr>
                <a:schemeClr val="dk1"/>
              </a:buClr>
              <a:buSzPts val="1800"/>
              <a:buFont typeface="Arial"/>
              <a:buChar char="•"/>
            </a:pPr>
            <a:r>
              <a:rPr lang="cs-CZ" sz="1800" b="0" i="0" u="none" strike="noStrike" cap="none">
                <a:solidFill>
                  <a:schemeClr val="dk1"/>
                </a:solidFill>
                <a:latin typeface="Calibri"/>
                <a:ea typeface="Calibri"/>
                <a:cs typeface="Calibri"/>
                <a:sym typeface="Calibri"/>
              </a:rPr>
              <a:t>European Steel Association (Eurofer)</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a:solidFill>
                  <a:schemeClr val="dk1"/>
                </a:solidFill>
                <a:latin typeface="Calibri"/>
                <a:ea typeface="Calibri"/>
                <a:cs typeface="Calibri"/>
                <a:sym typeface="Calibri"/>
              </a:rPr>
              <a:t>Data uvedena dle dostupnosti jednotlivých statistik, tj. v letech 2022/2023.</a:t>
            </a:r>
            <a:endParaRPr/>
          </a:p>
        </p:txBody>
      </p:sp>
      <p:sp>
        <p:nvSpPr>
          <p:cNvPr id="105" name="Google Shape;105;p4"/>
          <p:cNvSpPr txBox="1"/>
          <p:nvPr/>
        </p:nvSpPr>
        <p:spPr>
          <a:xfrm>
            <a:off x="464009" y="1362269"/>
            <a:ext cx="11444963" cy="68113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Metodologie</a:t>
            </a:r>
            <a:endParaRPr/>
          </a:p>
        </p:txBody>
      </p:sp>
      <p:sp>
        <p:nvSpPr>
          <p:cNvPr id="106" name="Google Shape;106;p4"/>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p:nvPr/>
        </p:nvSpPr>
        <p:spPr>
          <a:xfrm>
            <a:off x="464009" y="2155227"/>
            <a:ext cx="11444963" cy="39105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1800"/>
              <a:buFont typeface="Arial"/>
              <a:buChar char="•"/>
            </a:pPr>
            <a:r>
              <a:rPr lang="cs-CZ" sz="1800">
                <a:solidFill>
                  <a:schemeClr val="dk1"/>
                </a:solidFill>
                <a:latin typeface="Calibri"/>
                <a:ea typeface="Calibri"/>
                <a:cs typeface="Calibri"/>
                <a:sym typeface="Calibri"/>
              </a:rPr>
              <a:t>TŽ - Třinecké železárny, a. s. </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a:solidFill>
                  <a:schemeClr val="dk1"/>
                </a:solidFill>
                <a:latin typeface="Calibri"/>
                <a:ea typeface="Calibri"/>
                <a:cs typeface="Calibri"/>
                <a:sym typeface="Calibri"/>
              </a:rPr>
              <a:t>Konsolidovaná skupina MS – jedná se o společnosti napojené přímo na TŽ, které jsou úzce napojené na výrobu TŽ</a:t>
            </a:r>
            <a:br>
              <a:rPr lang="cs-CZ" sz="1800">
                <a:solidFill>
                  <a:schemeClr val="dk1"/>
                </a:solidFill>
                <a:latin typeface="Calibri"/>
                <a:ea typeface="Calibri"/>
                <a:cs typeface="Calibri"/>
                <a:sym typeface="Calibri"/>
              </a:rPr>
            </a:br>
            <a:r>
              <a:rPr lang="cs-CZ" sz="1800">
                <a:solidFill>
                  <a:schemeClr val="dk1"/>
                </a:solidFill>
                <a:latin typeface="Calibri"/>
                <a:ea typeface="Calibri"/>
                <a:cs typeface="Calibri"/>
                <a:sym typeface="Calibri"/>
              </a:rPr>
              <a:t>a mají sídlo v MSK (patří sem společnosti ŽDB Drátovna, Slévárny Třinec, Refrasil, Energetika Třinec, Strojírny a stavby Třinec, VÚHŽS, Vesuvius ČR, Moravia Steel, MSV Metal Studénka, Moravskoslezský kovošrot a TŽ).</a:t>
            </a:r>
            <a:endParaRPr/>
          </a:p>
          <a:p>
            <a:pPr marL="228600" marR="0" lvl="0" indent="-228600" algn="l" rtl="0">
              <a:lnSpc>
                <a:spcPct val="90000"/>
              </a:lnSpc>
              <a:spcBef>
                <a:spcPts val="1000"/>
              </a:spcBef>
              <a:spcAft>
                <a:spcPts val="0"/>
              </a:spcAft>
              <a:buClr>
                <a:schemeClr val="dk1"/>
              </a:buClr>
              <a:buSzPts val="1800"/>
              <a:buFont typeface="Arial"/>
              <a:buChar char="•"/>
            </a:pPr>
            <a:r>
              <a:rPr lang="cs-CZ" sz="1800">
                <a:solidFill>
                  <a:schemeClr val="dk1"/>
                </a:solidFill>
                <a:latin typeface="Calibri"/>
                <a:ea typeface="Calibri"/>
                <a:cs typeface="Calibri"/>
                <a:sym typeface="Calibri"/>
              </a:rPr>
              <a:t>Skupina MS - se týká všech společností, které patří do skupiny Moravia Steel, tedy i mimo region MSK.</a:t>
            </a:r>
            <a:endParaRPr/>
          </a:p>
        </p:txBody>
      </p:sp>
      <p:sp>
        <p:nvSpPr>
          <p:cNvPr id="112" name="Google Shape;112;p5"/>
          <p:cNvSpPr txBox="1"/>
          <p:nvPr/>
        </p:nvSpPr>
        <p:spPr>
          <a:xfrm>
            <a:off x="464009" y="1362269"/>
            <a:ext cx="11444963" cy="68113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Legenda a názvosloví, používané entity</a:t>
            </a:r>
            <a:endParaRPr sz="4400" b="1">
              <a:solidFill>
                <a:srgbClr val="14AAA0"/>
              </a:solidFill>
              <a:latin typeface="Calibri"/>
              <a:ea typeface="Calibri"/>
              <a:cs typeface="Calibri"/>
              <a:sym typeface="Calibri"/>
            </a:endParaRPr>
          </a:p>
        </p:txBody>
      </p:sp>
      <p:sp>
        <p:nvSpPr>
          <p:cNvPr id="113" name="Google Shape;113;p5"/>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524000" y="3047170"/>
            <a:ext cx="9144000" cy="76366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14AAA0"/>
              </a:buClr>
              <a:buSzPts val="4400"/>
              <a:buFont typeface="Calibri"/>
              <a:buNone/>
            </a:pPr>
            <a:r>
              <a:rPr lang="cs-CZ" sz="4400" b="1">
                <a:solidFill>
                  <a:srgbClr val="14AAA0"/>
                </a:solidFill>
                <a:latin typeface="Calibri"/>
                <a:ea typeface="Calibri"/>
                <a:cs typeface="Calibri"/>
                <a:sym typeface="Calibri"/>
              </a:rPr>
              <a:t>Úvod</a:t>
            </a:r>
            <a:r>
              <a:rPr lang="cs-CZ" sz="4400" b="1">
                <a:solidFill>
                  <a:srgbClr val="00A499"/>
                </a:solidFill>
                <a:latin typeface="Calibri"/>
                <a:ea typeface="Calibri"/>
                <a:cs typeface="Calibri"/>
                <a:sym typeface="Calibri"/>
              </a:rPr>
              <a:t> do průmyslu a ocelářství</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p:nvPr/>
        </p:nvSpPr>
        <p:spPr>
          <a:xfrm>
            <a:off x="257812" y="1338108"/>
            <a:ext cx="10787416" cy="3869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4AAA0"/>
              </a:buClr>
              <a:buSzPts val="4400"/>
              <a:buFont typeface="Arial"/>
              <a:buNone/>
            </a:pPr>
            <a:r>
              <a:rPr lang="cs-CZ" sz="4400" b="1">
                <a:solidFill>
                  <a:srgbClr val="14AAA0"/>
                </a:solidFill>
                <a:latin typeface="Calibri"/>
                <a:ea typeface="Calibri"/>
                <a:cs typeface="Calibri"/>
                <a:sym typeface="Calibri"/>
              </a:rPr>
              <a:t>Podíl průmyslu (včetně stavebnictví) na HDP </a:t>
            </a:r>
            <a:endParaRPr sz="4400">
              <a:solidFill>
                <a:srgbClr val="14AAA0"/>
              </a:solidFill>
              <a:latin typeface="Calibri"/>
              <a:ea typeface="Calibri"/>
              <a:cs typeface="Calibri"/>
              <a:sym typeface="Calibri"/>
            </a:endParaRPr>
          </a:p>
        </p:txBody>
      </p:sp>
      <p:sp>
        <p:nvSpPr>
          <p:cNvPr id="124" name="Google Shape;124;p7"/>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pic>
        <p:nvPicPr>
          <p:cNvPr id="125" name="Google Shape;125;p7"/>
          <p:cNvPicPr preferRelativeResize="0"/>
          <p:nvPr/>
        </p:nvPicPr>
        <p:blipFill rotWithShape="1">
          <a:blip r:embed="rId3">
            <a:alphaModFix/>
          </a:blip>
          <a:srcRect/>
          <a:stretch/>
        </p:blipFill>
        <p:spPr>
          <a:xfrm>
            <a:off x="389362" y="2546917"/>
            <a:ext cx="5147236" cy="3124948"/>
          </a:xfrm>
          <a:prstGeom prst="rect">
            <a:avLst/>
          </a:prstGeom>
          <a:noFill/>
          <a:ln>
            <a:noFill/>
          </a:ln>
        </p:spPr>
      </p:pic>
      <p:pic>
        <p:nvPicPr>
          <p:cNvPr id="126" name="Google Shape;126;p7"/>
          <p:cNvPicPr preferRelativeResize="0"/>
          <p:nvPr/>
        </p:nvPicPr>
        <p:blipFill rotWithShape="1">
          <a:blip r:embed="rId4">
            <a:alphaModFix/>
          </a:blip>
          <a:srcRect/>
          <a:stretch/>
        </p:blipFill>
        <p:spPr>
          <a:xfrm>
            <a:off x="5937409" y="2546917"/>
            <a:ext cx="5477640" cy="3248479"/>
          </a:xfrm>
          <a:prstGeom prst="rect">
            <a:avLst/>
          </a:prstGeom>
          <a:noFill/>
          <a:ln>
            <a:noFill/>
          </a:ln>
        </p:spPr>
      </p:pic>
      <p:sp>
        <p:nvSpPr>
          <p:cNvPr id="127" name="Google Shape;127;p7"/>
          <p:cNvSpPr txBox="1"/>
          <p:nvPr/>
        </p:nvSpPr>
        <p:spPr>
          <a:xfrm>
            <a:off x="9798043" y="6233571"/>
            <a:ext cx="609755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cs-CZ" sz="1200">
                <a:solidFill>
                  <a:schemeClr val="dk1"/>
                </a:solidFill>
                <a:latin typeface="Calibri"/>
                <a:ea typeface="Calibri"/>
                <a:cs typeface="Calibri"/>
                <a:sym typeface="Calibri"/>
              </a:rPr>
              <a:t>Zdroj: </a:t>
            </a:r>
            <a:r>
              <a:rPr lang="cs-CZ"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World Bank, 2024</a:t>
            </a:r>
            <a:endParaRPr sz="1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pic>
        <p:nvPicPr>
          <p:cNvPr id="133" name="Google Shape;133;p8"/>
          <p:cNvPicPr preferRelativeResize="0"/>
          <p:nvPr/>
        </p:nvPicPr>
        <p:blipFill rotWithShape="1">
          <a:blip r:embed="rId3">
            <a:alphaModFix/>
          </a:blip>
          <a:srcRect b="6824"/>
          <a:stretch/>
        </p:blipFill>
        <p:spPr>
          <a:xfrm>
            <a:off x="471920" y="1187776"/>
            <a:ext cx="4354585" cy="3566287"/>
          </a:xfrm>
          <a:prstGeom prst="rect">
            <a:avLst/>
          </a:prstGeom>
          <a:noFill/>
          <a:ln>
            <a:noFill/>
          </a:ln>
        </p:spPr>
      </p:pic>
      <p:sp>
        <p:nvSpPr>
          <p:cNvPr id="134" name="Google Shape;134;p8"/>
          <p:cNvSpPr txBox="1"/>
          <p:nvPr/>
        </p:nvSpPr>
        <p:spPr>
          <a:xfrm>
            <a:off x="9589396" y="6233571"/>
            <a:ext cx="609755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cs-CZ" sz="1200">
                <a:solidFill>
                  <a:schemeClr val="dk1"/>
                </a:solidFill>
                <a:latin typeface="Calibri"/>
                <a:ea typeface="Calibri"/>
                <a:cs typeface="Calibri"/>
                <a:sym typeface="Calibri"/>
              </a:rPr>
              <a:t>Zdroj:</a:t>
            </a:r>
            <a:r>
              <a:rPr lang="cs-CZ"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ocelářská unie, 2024</a:t>
            </a:r>
            <a:endParaRPr sz="1200">
              <a:solidFill>
                <a:schemeClr val="dk1"/>
              </a:solidFill>
              <a:latin typeface="Calibri"/>
              <a:ea typeface="Calibri"/>
              <a:cs typeface="Calibri"/>
              <a:sym typeface="Calibri"/>
            </a:endParaRPr>
          </a:p>
        </p:txBody>
      </p:sp>
      <p:pic>
        <p:nvPicPr>
          <p:cNvPr id="135" name="Google Shape;135;p8"/>
          <p:cNvPicPr preferRelativeResize="0"/>
          <p:nvPr/>
        </p:nvPicPr>
        <p:blipFill rotWithShape="1">
          <a:blip r:embed="rId5">
            <a:alphaModFix/>
          </a:blip>
          <a:srcRect b="5835"/>
          <a:stretch/>
        </p:blipFill>
        <p:spPr>
          <a:xfrm>
            <a:off x="6408833" y="715856"/>
            <a:ext cx="4998910" cy="5426288"/>
          </a:xfrm>
          <a:prstGeom prst="rect">
            <a:avLst/>
          </a:prstGeom>
          <a:noFill/>
          <a:ln>
            <a:noFill/>
          </a:ln>
        </p:spPr>
      </p:pic>
      <p:sp>
        <p:nvSpPr>
          <p:cNvPr id="136" name="Google Shape;136;p8"/>
          <p:cNvSpPr txBox="1"/>
          <p:nvPr/>
        </p:nvSpPr>
        <p:spPr>
          <a:xfrm>
            <a:off x="389361" y="4821183"/>
            <a:ext cx="499891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a:solidFill>
                  <a:schemeClr val="dk1"/>
                </a:solidFill>
                <a:latin typeface="Calibri"/>
                <a:ea typeface="Calibri"/>
                <a:cs typeface="Calibri"/>
                <a:sym typeface="Calibri"/>
              </a:rPr>
              <a:t>Po Nizozemsku došlo v ČR k druhému největšímu poklesu výroby surové oceli na světě. </a:t>
            </a:r>
            <a:endParaRPr/>
          </a:p>
        </p:txBody>
      </p:sp>
      <p:sp>
        <p:nvSpPr>
          <p:cNvPr id="137" name="Google Shape;137;p8"/>
          <p:cNvSpPr txBox="1"/>
          <p:nvPr/>
        </p:nvSpPr>
        <p:spPr>
          <a:xfrm>
            <a:off x="389361" y="5428879"/>
            <a:ext cx="536031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cs-CZ" sz="1400" b="1">
                <a:solidFill>
                  <a:schemeClr val="dk1"/>
                </a:solidFill>
                <a:latin typeface="Calibri"/>
                <a:ea typeface="Calibri"/>
                <a:cs typeface="Calibri"/>
                <a:sym typeface="Calibri"/>
              </a:rPr>
              <a:t>Podíl Třineckých železáren na domácí produkci surové oceli se v roce 2023 zvýšil na 71 %. (2,4 mil. tun).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9"/>
          <p:cNvPicPr preferRelativeResize="0"/>
          <p:nvPr/>
        </p:nvPicPr>
        <p:blipFill rotWithShape="1">
          <a:blip r:embed="rId3">
            <a:alphaModFix/>
          </a:blip>
          <a:srcRect/>
          <a:stretch/>
        </p:blipFill>
        <p:spPr>
          <a:xfrm>
            <a:off x="6023857" y="2796606"/>
            <a:ext cx="6168143" cy="3638412"/>
          </a:xfrm>
          <a:prstGeom prst="rect">
            <a:avLst/>
          </a:prstGeom>
          <a:noFill/>
          <a:ln>
            <a:noFill/>
          </a:ln>
        </p:spPr>
      </p:pic>
      <p:sp>
        <p:nvSpPr>
          <p:cNvPr id="143" name="Google Shape;143;p9"/>
          <p:cNvSpPr txBox="1"/>
          <p:nvPr/>
        </p:nvSpPr>
        <p:spPr>
          <a:xfrm>
            <a:off x="389361" y="6233571"/>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2954C1"/>
                </a:solidFill>
                <a:latin typeface="Calibri"/>
                <a:ea typeface="Calibri"/>
                <a:cs typeface="Calibri"/>
                <a:sym typeface="Calibri"/>
              </a:rPr>
              <a:t>Studie</a:t>
            </a:r>
            <a:endParaRPr/>
          </a:p>
        </p:txBody>
      </p:sp>
      <p:sp>
        <p:nvSpPr>
          <p:cNvPr id="144" name="Google Shape;144;p9"/>
          <p:cNvSpPr txBox="1"/>
          <p:nvPr/>
        </p:nvSpPr>
        <p:spPr>
          <a:xfrm>
            <a:off x="10386100" y="6233571"/>
            <a:ext cx="609755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cs-CZ" sz="1200">
                <a:solidFill>
                  <a:schemeClr val="dk1"/>
                </a:solidFill>
                <a:latin typeface="Calibri"/>
                <a:ea typeface="Calibri"/>
                <a:cs typeface="Calibri"/>
                <a:sym typeface="Calibri"/>
              </a:rPr>
              <a:t>Zdroj: </a:t>
            </a:r>
            <a:r>
              <a:rPr lang="cs-CZ"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Eurofer, 2024</a:t>
            </a:r>
            <a:endParaRPr sz="1200">
              <a:solidFill>
                <a:schemeClr val="dk1"/>
              </a:solidFill>
              <a:latin typeface="Calibri"/>
              <a:ea typeface="Calibri"/>
              <a:cs typeface="Calibri"/>
              <a:sym typeface="Calibri"/>
            </a:endParaRPr>
          </a:p>
        </p:txBody>
      </p:sp>
      <p:sp>
        <p:nvSpPr>
          <p:cNvPr id="145" name="Google Shape;145;p9"/>
          <p:cNvSpPr txBox="1"/>
          <p:nvPr/>
        </p:nvSpPr>
        <p:spPr>
          <a:xfrm>
            <a:off x="389360" y="1159630"/>
            <a:ext cx="901718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4400" b="1">
                <a:solidFill>
                  <a:srgbClr val="14AAA0"/>
                </a:solidFill>
                <a:latin typeface="Calibri"/>
                <a:ea typeface="Calibri"/>
                <a:cs typeface="Calibri"/>
                <a:sym typeface="Calibri"/>
              </a:rPr>
              <a:t>Závislost na dovozu oceli ze zahraničí</a:t>
            </a:r>
            <a:endParaRPr/>
          </a:p>
        </p:txBody>
      </p:sp>
      <p:sp>
        <p:nvSpPr>
          <p:cNvPr id="146" name="Google Shape;146;p9"/>
          <p:cNvSpPr txBox="1"/>
          <p:nvPr/>
        </p:nvSpPr>
        <p:spPr>
          <a:xfrm>
            <a:off x="6001405" y="2003154"/>
            <a:ext cx="536031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alibri"/>
              <a:buNone/>
            </a:pPr>
            <a:r>
              <a:rPr lang="cs-CZ" sz="1600">
                <a:solidFill>
                  <a:schemeClr val="dk1"/>
                </a:solidFill>
                <a:latin typeface="Calibri"/>
                <a:ea typeface="Calibri"/>
                <a:cs typeface="Calibri"/>
                <a:sym typeface="Calibri"/>
              </a:rPr>
              <a:t>Čistý vývoz oceli EU	 2023	-9,43 mil. Tun</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cs-CZ" sz="1600">
                <a:solidFill>
                  <a:schemeClr val="dk1"/>
                </a:solidFill>
                <a:latin typeface="Calibri"/>
                <a:ea typeface="Calibri"/>
                <a:cs typeface="Calibri"/>
                <a:sym typeface="Calibri"/>
              </a:rPr>
              <a:t>Čistý vývoz oceli EU	 2014 	 9,45 mil. tun</a:t>
            </a:r>
            <a:endParaRPr sz="16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pic>
        <p:nvPicPr>
          <p:cNvPr id="147" name="Google Shape;147;p9"/>
          <p:cNvPicPr preferRelativeResize="0"/>
          <p:nvPr/>
        </p:nvPicPr>
        <p:blipFill rotWithShape="1">
          <a:blip r:embed="rId5">
            <a:alphaModFix/>
          </a:blip>
          <a:srcRect/>
          <a:stretch/>
        </p:blipFill>
        <p:spPr>
          <a:xfrm>
            <a:off x="389360" y="2833144"/>
            <a:ext cx="5612045" cy="3167273"/>
          </a:xfrm>
          <a:prstGeom prst="rect">
            <a:avLst/>
          </a:prstGeom>
          <a:noFill/>
          <a:ln>
            <a:noFill/>
          </a:ln>
        </p:spPr>
      </p:pic>
      <p:sp>
        <p:nvSpPr>
          <p:cNvPr id="148" name="Google Shape;148;p9"/>
          <p:cNvSpPr txBox="1"/>
          <p:nvPr/>
        </p:nvSpPr>
        <p:spPr>
          <a:xfrm>
            <a:off x="389361" y="2003154"/>
            <a:ext cx="428222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alibri"/>
              <a:buNone/>
            </a:pPr>
            <a:r>
              <a:rPr lang="cs-CZ" sz="1600">
                <a:solidFill>
                  <a:schemeClr val="dk1"/>
                </a:solidFill>
                <a:highlight>
                  <a:schemeClr val="lt1"/>
                </a:highlight>
                <a:latin typeface="Calibri"/>
                <a:ea typeface="Calibri"/>
                <a:cs typeface="Calibri"/>
                <a:sym typeface="Calibri"/>
              </a:rPr>
              <a:t>EU je závislá na dovozu oceli především z Asie.</a:t>
            </a:r>
            <a:endParaRPr sz="1600">
              <a:solidFill>
                <a:schemeClr val="dk1"/>
              </a:solidFill>
              <a:highlight>
                <a:schemeClr val="lt1"/>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Motiv Office">
  <a:themeElements>
    <a:clrScheme name="Modrá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86</TotalTime>
  <Words>2415</Words>
  <Application>Microsoft Office PowerPoint</Application>
  <PresentationFormat>Širokoúhlá obrazovka</PresentationFormat>
  <Paragraphs>239</Paragraphs>
  <Slides>31</Slides>
  <Notes>31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31</vt:i4>
      </vt:variant>
    </vt:vector>
  </HeadingPairs>
  <TitlesOfParts>
    <vt:vector size="34" baseType="lpstr">
      <vt:lpstr>Arial</vt:lpstr>
      <vt:lpstr>Calibri</vt:lpstr>
      <vt:lpstr>Motiv Office</vt:lpstr>
      <vt:lpstr>Studie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dc:title>
  <dc:creator>trifor</dc:creator>
  <cp:lastModifiedBy>Laštovičková Andrea</cp:lastModifiedBy>
  <cp:revision>14</cp:revision>
  <dcterms:created xsi:type="dcterms:W3CDTF">2024-09-24T10:02:07Z</dcterms:created>
  <dcterms:modified xsi:type="dcterms:W3CDTF">2024-10-04T08:54:24Z</dcterms:modified>
</cp:coreProperties>
</file>