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260" r:id="rId3"/>
    <p:sldId id="272" r:id="rId4"/>
    <p:sldId id="265" r:id="rId5"/>
    <p:sldId id="263" r:id="rId6"/>
    <p:sldId id="266" r:id="rId7"/>
    <p:sldId id="271" r:id="rId8"/>
    <p:sldId id="273" r:id="rId9"/>
    <p:sldId id="275" r:id="rId10"/>
    <p:sldId id="274" r:id="rId11"/>
    <p:sldId id="276" r:id="rId12"/>
    <p:sldId id="277" r:id="rId13"/>
    <p:sldId id="278" r:id="rId14"/>
  </p:sldIdLst>
  <p:sldSz cx="12192000" cy="6858000"/>
  <p:notesSz cx="6794500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F3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3"/>
  </p:normalViewPr>
  <p:slideViewPr>
    <p:cSldViewPr snapToGrid="0" snapToObjects="1" showGuides="1">
      <p:cViewPr varScale="1">
        <p:scale>
          <a:sx n="123" d="100"/>
          <a:sy n="123" d="100"/>
        </p:scale>
        <p:origin x="126" y="29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430"/>
            <a:ext cx="5435600" cy="3907989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3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163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7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96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60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6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655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25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45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90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07/02/24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07/02/24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07/02/24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07/02/24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07/02/24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07/02/24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0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07/02/24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29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7" name="Picture 6" descr="A picture containing indoor, object, dark&#10;&#10;Description automatically generated">
            <a:extLst>
              <a:ext uri="{FF2B5EF4-FFF2-40B4-BE49-F238E27FC236}">
                <a16:creationId xmlns:a16="http://schemas.microsoft.com/office/drawing/2014/main" id="{956455C2-1539-8448-89EC-DEB64C35D20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0196" y="188911"/>
            <a:ext cx="4445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pos="7559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001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  <p15:guide id="13" pos="3659" userDrawn="1">
          <p15:clr>
            <a:srgbClr val="F26B43"/>
          </p15:clr>
        </p15:guide>
        <p15:guide id="14" orient="horz" pos="243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527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  <p15:guide id="18" pos="710" userDrawn="1">
          <p15:clr>
            <a:srgbClr val="F26B43"/>
          </p15:clr>
        </p15:guide>
        <p15:guide id="19" pos="7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avlina.mateckova@vsb.c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2B47319-C466-4A7C-A4B5-02CC684A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6" y="1699424"/>
            <a:ext cx="5192786" cy="34591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913" y="3224428"/>
            <a:ext cx="6005608" cy="2451308"/>
          </a:xfrm>
        </p:spPr>
        <p:txBody>
          <a:bodyPr/>
          <a:lstStyle/>
          <a:p>
            <a:r>
              <a:rPr lang="cs-CZ" dirty="0">
                <a:solidFill>
                  <a:srgbClr val="00A499"/>
                </a:solidFill>
              </a:rPr>
              <a:t>Volba rozvrhu studentem </a:t>
            </a:r>
            <a:br>
              <a:rPr lang="cs-CZ" dirty="0">
                <a:solidFill>
                  <a:srgbClr val="00A499"/>
                </a:solidFill>
              </a:rPr>
            </a:br>
            <a:r>
              <a:rPr lang="cs-CZ" dirty="0">
                <a:solidFill>
                  <a:srgbClr val="00A499"/>
                </a:solidFill>
              </a:rPr>
              <a:t/>
            </a:r>
            <a:br>
              <a:rPr lang="cs-CZ" dirty="0">
                <a:solidFill>
                  <a:srgbClr val="00A499"/>
                </a:solidFill>
              </a:rPr>
            </a:br>
            <a:r>
              <a:rPr lang="cs-CZ" dirty="0">
                <a:solidFill>
                  <a:srgbClr val="7030A0"/>
                </a:solidFill>
              </a:rPr>
              <a:t>letní semestr </a:t>
            </a:r>
            <a:br>
              <a:rPr lang="cs-CZ" dirty="0">
                <a:solidFill>
                  <a:srgbClr val="7030A0"/>
                </a:solidFill>
              </a:rPr>
            </a:br>
            <a:r>
              <a:rPr lang="cs-CZ" dirty="0">
                <a:solidFill>
                  <a:srgbClr val="7030A0"/>
                </a:solidFill>
              </a:rPr>
              <a:t>2023 / 2024</a:t>
            </a:r>
            <a:br>
              <a:rPr lang="cs-CZ" dirty="0">
                <a:solidFill>
                  <a:srgbClr val="7030A0"/>
                </a:solidFill>
              </a:rPr>
            </a:b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3519AD5C-8C3A-4AAE-80CE-9B011034E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4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9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Když budu mít problém?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297270" y="1803689"/>
            <a:ext cx="113848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7030A0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2800" b="1" dirty="0">
                <a:solidFill>
                  <a:srgbClr val="7030A0"/>
                </a:solidFill>
              </a:rPr>
              <a:t>Kontaktuj emailem </a:t>
            </a:r>
            <a:r>
              <a:rPr lang="cs-CZ" sz="2800" b="1" dirty="0" smtClean="0">
                <a:solidFill>
                  <a:srgbClr val="7030A0"/>
                </a:solidFill>
              </a:rPr>
              <a:t>nebo </a:t>
            </a:r>
            <a:r>
              <a:rPr lang="cs-CZ" sz="2800" b="1" dirty="0">
                <a:solidFill>
                  <a:srgbClr val="7030A0"/>
                </a:solidFill>
              </a:rPr>
              <a:t>telefonicky proděkanku pro studium</a:t>
            </a:r>
          </a:p>
          <a:p>
            <a:pPr lvl="0" algn="ctr">
              <a:lnSpc>
                <a:spcPct val="150000"/>
              </a:lnSpc>
            </a:pPr>
            <a:r>
              <a:rPr lang="cs-CZ" sz="28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pavlina.mateckova@vsb.cz</a:t>
            </a:r>
            <a:endParaRPr lang="cs-CZ" sz="28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cs-CZ" sz="2800" b="1" dirty="0">
                <a:solidFill>
                  <a:srgbClr val="FF0000"/>
                </a:solidFill>
              </a:rPr>
              <a:t>596 991 394 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 </a:t>
            </a:r>
          </a:p>
          <a:p>
            <a:endParaRPr lang="cs-CZ" sz="2800" b="1" dirty="0">
              <a:solidFill>
                <a:srgbClr val="8246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4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10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Na co si dát pozor?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297270" y="1803689"/>
            <a:ext cx="113848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Studenti jsou stále přiřazeni formálně do své studijní skupiny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Na </a:t>
            </a:r>
            <a:r>
              <a:rPr lang="cs-CZ" sz="2800" b="1" i="1" dirty="0">
                <a:solidFill>
                  <a:srgbClr val="7030A0"/>
                </a:solidFill>
              </a:rPr>
              <a:t>rozvrh.vsb.cz </a:t>
            </a:r>
            <a:r>
              <a:rPr lang="cs-CZ" sz="2800" b="1" dirty="0">
                <a:solidFill>
                  <a:srgbClr val="7030A0"/>
                </a:solidFill>
              </a:rPr>
              <a:t>bude i nadále rozvrh pro formální studijní skupinu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Tento rozvrh je ale jen orientační, </a:t>
            </a:r>
            <a:r>
              <a:rPr lang="cs-CZ" sz="2800" b="1" dirty="0">
                <a:solidFill>
                  <a:srgbClr val="FF0000"/>
                </a:solidFill>
              </a:rPr>
              <a:t>není v žádném případě zaručen automaticky </a:t>
            </a:r>
            <a:r>
              <a:rPr lang="cs-CZ" sz="2800" b="1" dirty="0">
                <a:solidFill>
                  <a:srgbClr val="7030A0"/>
                </a:solidFill>
              </a:rPr>
              <a:t>pro studenta dané skupiny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Každý student prezenční formy bakalářského studia </a:t>
            </a:r>
            <a:br>
              <a:rPr lang="cs-CZ" sz="2800" b="1" dirty="0">
                <a:solidFill>
                  <a:srgbClr val="7030A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MUSÍ PROVÉST</a:t>
            </a:r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VOLBU ROZVRHU</a:t>
            </a:r>
            <a:endParaRPr lang="cs-CZ" sz="2400" b="1" dirty="0">
              <a:solidFill>
                <a:srgbClr val="7030A0"/>
              </a:solidFill>
            </a:endParaRPr>
          </a:p>
          <a:p>
            <a:endParaRPr lang="cs-CZ" sz="2800" b="1" dirty="0">
              <a:solidFill>
                <a:srgbClr val="8246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2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11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723" y="2601126"/>
            <a:ext cx="12173425" cy="1286117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00A499"/>
                </a:solidFill>
              </a:rPr>
              <a:t>Hodně úspěchů v letním semestru!</a:t>
            </a:r>
            <a:endParaRPr lang="cs-CZ" sz="4400" b="1" dirty="0">
              <a:solidFill>
                <a:srgbClr val="00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1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5" y="654880"/>
            <a:ext cx="10390772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Kdo si </a:t>
            </a:r>
            <a:r>
              <a:rPr lang="cs-CZ" sz="4400" dirty="0" err="1" smtClean="0">
                <a:solidFill>
                  <a:srgbClr val="00A499"/>
                </a:solidFill>
              </a:rPr>
              <a:t>NE</a:t>
            </a:r>
            <a:r>
              <a:rPr lang="cs-CZ" sz="4400" b="1" dirty="0" err="1" smtClean="0">
                <a:solidFill>
                  <a:srgbClr val="00A499"/>
                </a:solidFill>
              </a:rPr>
              <a:t>volí</a:t>
            </a:r>
            <a:r>
              <a:rPr lang="cs-CZ" sz="4400" b="1" dirty="0" smtClean="0">
                <a:solidFill>
                  <a:srgbClr val="00A499"/>
                </a:solidFill>
              </a:rPr>
              <a:t> </a:t>
            </a:r>
            <a:r>
              <a:rPr lang="cs-CZ" sz="4400" b="1" dirty="0">
                <a:solidFill>
                  <a:srgbClr val="00A499"/>
                </a:solidFill>
              </a:rPr>
              <a:t>rozvrh?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607663" y="2105693"/>
            <a:ext cx="10390773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1" dirty="0">
                <a:solidFill>
                  <a:srgbClr val="7030A0"/>
                </a:solidFill>
              </a:rPr>
              <a:t>Studenti kombinované formy bakalářského studia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1" dirty="0">
                <a:solidFill>
                  <a:srgbClr val="7030A0"/>
                </a:solidFill>
              </a:rPr>
              <a:t>Studenti navazujícího magisterského studia</a:t>
            </a:r>
            <a:br>
              <a:rPr lang="cs-CZ" sz="3200" b="1" i="1" dirty="0">
                <a:solidFill>
                  <a:srgbClr val="7030A0"/>
                </a:solidFill>
              </a:rPr>
            </a:br>
            <a:r>
              <a:rPr lang="cs-CZ" sz="3200" b="1" i="1" dirty="0">
                <a:solidFill>
                  <a:srgbClr val="7030A0"/>
                </a:solidFill>
              </a:rPr>
              <a:t>(prezenční i kombinovaná forma)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1" dirty="0">
                <a:solidFill>
                  <a:srgbClr val="7030A0"/>
                </a:solidFill>
              </a:rPr>
              <a:t>Studenti studující v angličtině</a:t>
            </a:r>
          </a:p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rgbClr val="FF0000"/>
                </a:solidFill>
              </a:rPr>
              <a:t>Váš rozvrh naleznete na </a:t>
            </a:r>
            <a:r>
              <a:rPr lang="cs-CZ" sz="3200" b="1" i="1" dirty="0">
                <a:solidFill>
                  <a:srgbClr val="FF0000"/>
                </a:solidFill>
              </a:rPr>
              <a:t>rozvrh.vsb.cz</a:t>
            </a:r>
            <a:endParaRPr lang="cs-CZ" sz="32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endParaRPr lang="cs-CZ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2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Kdo si volí rozvrh?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607663" y="2105693"/>
            <a:ext cx="10390773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i="1" dirty="0">
                <a:solidFill>
                  <a:srgbClr val="7030A0"/>
                </a:solidFill>
              </a:rPr>
              <a:t>VŠICHNI studenti 1.- 4. ročník </a:t>
            </a:r>
          </a:p>
          <a:p>
            <a:pPr lvl="0">
              <a:lnSpc>
                <a:spcPct val="150000"/>
              </a:lnSpc>
            </a:pPr>
            <a:r>
              <a:rPr lang="cs-CZ" sz="3200" b="1" i="1" dirty="0">
                <a:solidFill>
                  <a:srgbClr val="7030A0"/>
                </a:solidFill>
              </a:rPr>
              <a:t>	prezenční formy bakalářského studia!</a:t>
            </a:r>
          </a:p>
          <a:p>
            <a:pPr lvl="0">
              <a:lnSpc>
                <a:spcPct val="150000"/>
              </a:lnSpc>
            </a:pPr>
            <a:endParaRPr lang="cs-CZ" sz="3200" b="1" i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cs-CZ" sz="4000" b="1" i="1" dirty="0">
                <a:solidFill>
                  <a:srgbClr val="FF0000"/>
                </a:solidFill>
              </a:rPr>
              <a:t>POZOR: volbu MUSÍTE provést!</a:t>
            </a:r>
          </a:p>
        </p:txBody>
      </p:sp>
    </p:spTree>
    <p:extLst>
      <p:ext uri="{BB962C8B-B14F-4D97-AF65-F5344CB8AC3E}">
        <p14:creationId xmlns:p14="http://schemas.microsoft.com/office/powerpoint/2010/main" val="241304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3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Kdy to vypukne?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607664" y="2105693"/>
            <a:ext cx="1086079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Studenti FAST si mohou začít upravovat rozvrh </a:t>
            </a:r>
            <a:br>
              <a:rPr lang="cs-CZ" sz="2800" b="1" dirty="0">
                <a:solidFill>
                  <a:srgbClr val="7030A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od čtvrtka 15. 2. 2024 od 10:00 hodin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Studenti, kteří mají za předchozí semestr splněny všechny povinnosti, mají volbu otevřenu o 30 minut dříve.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Uzavření volby v neděli 3. 3.  ve 23:59.</a:t>
            </a:r>
          </a:p>
        </p:txBody>
      </p:sp>
    </p:spTree>
    <p:extLst>
      <p:ext uri="{BB962C8B-B14F-4D97-AF65-F5344CB8AC3E}">
        <p14:creationId xmlns:p14="http://schemas.microsoft.com/office/powerpoint/2010/main" val="165675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4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Jak to provedu?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607664" y="1984828"/>
            <a:ext cx="971918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V systému EDISON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Volba rozvrhu se provádí v menu </a:t>
            </a:r>
            <a:br>
              <a:rPr lang="cs-CZ" sz="2800" b="1" dirty="0">
                <a:solidFill>
                  <a:srgbClr val="7030A0"/>
                </a:solidFill>
              </a:rPr>
            </a:br>
            <a:r>
              <a:rPr lang="cs-CZ" sz="2800" b="1" dirty="0">
                <a:solidFill>
                  <a:srgbClr val="7030A0"/>
                </a:solidFill>
              </a:rPr>
              <a:t>		</a:t>
            </a:r>
            <a:r>
              <a:rPr lang="cs-CZ" sz="2800" b="1" dirty="0">
                <a:solidFill>
                  <a:srgbClr val="FF0000"/>
                </a:solidFill>
              </a:rPr>
              <a:t>Rozvrh -&gt; Volba rozvrhu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Zde také uvidíte čas, ve kterém se pro vás volba otevře</a:t>
            </a:r>
          </a:p>
        </p:txBody>
      </p:sp>
    </p:spTree>
    <p:extLst>
      <p:ext uri="{BB962C8B-B14F-4D97-AF65-F5344CB8AC3E}">
        <p14:creationId xmlns:p14="http://schemas.microsoft.com/office/powerpoint/2010/main" val="165558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5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Jak to provedu?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297270" y="1803689"/>
            <a:ext cx="113848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7030A0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Po otevření odkazu uvidíte předměty pro daný semestr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Pomocí             získáte nabídku přednášek a cvičení pro zvolený předmět </a:t>
            </a:r>
            <a:br>
              <a:rPr lang="cs-CZ" sz="2800" b="1" dirty="0">
                <a:solidFill>
                  <a:srgbClr val="7030A0"/>
                </a:solidFill>
              </a:rPr>
            </a:br>
            <a:endParaRPr lang="cs-CZ" sz="2800" b="1" dirty="0">
              <a:solidFill>
                <a:srgbClr val="7030A0"/>
              </a:solidFill>
            </a:endParaRP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 </a:t>
            </a:r>
          </a:p>
          <a:p>
            <a:endParaRPr lang="cs-CZ" sz="2800" b="1" dirty="0">
              <a:solidFill>
                <a:srgbClr val="8246A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53D78E-9E93-2876-CCB9-BA2B076BF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815" y="3794119"/>
            <a:ext cx="6868460" cy="3060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BD70A5E-755A-9643-EF0F-BA094F3D5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403" y="2985710"/>
            <a:ext cx="9239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3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6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Jak to provedu?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297270" y="1803689"/>
            <a:ext cx="113848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Zobrazí se nabídka přednášek a cvičení pro daný předmět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Přednášky označeny červeně, cvičení modře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Hodnoty v levém horním rohu udávají</a:t>
            </a:r>
          </a:p>
          <a:p>
            <a:pPr lvl="0"/>
            <a:r>
              <a:rPr lang="cs-CZ" sz="2800" b="1" dirty="0">
                <a:solidFill>
                  <a:srgbClr val="7030A0"/>
                </a:solidFill>
              </a:rPr>
              <a:t>	 počet přihlášených studentů / </a:t>
            </a:r>
            <a:r>
              <a:rPr lang="cs-CZ" sz="2800" dirty="0">
                <a:solidFill>
                  <a:srgbClr val="7030A0"/>
                </a:solidFill>
              </a:rPr>
              <a:t>celková kapacita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7030A0"/>
              </a:solidFill>
            </a:endParaRP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 </a:t>
            </a:r>
          </a:p>
          <a:p>
            <a:endParaRPr lang="cs-CZ" sz="2800" b="1" dirty="0">
              <a:solidFill>
                <a:srgbClr val="8246AF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8090F26-2C05-4718-810E-49103800F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55" y="3696545"/>
            <a:ext cx="11556775" cy="28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7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Jak to provedu?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297270" y="1803689"/>
            <a:ext cx="113848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Pomocí ikony        zvolíme rozvrhovou jednotku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Pomocí ikony         lze rozvrhovou jednotku smazat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Při časové kolizi nelze danou rozvrhovou jednotku vybrat, původní rozvrhová jednotka se musí smazat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 </a:t>
            </a:r>
          </a:p>
          <a:p>
            <a:endParaRPr lang="cs-CZ" sz="2800" b="1" dirty="0">
              <a:solidFill>
                <a:srgbClr val="8246A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4619A6-9CEE-D885-2E8D-EE5D77CFB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156" y="1826423"/>
            <a:ext cx="382238" cy="4602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FFBCE4-4F3C-D754-11D9-F2C2E3A7D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275" y="2309403"/>
            <a:ext cx="328281" cy="3952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A59D5CB-B91F-64C1-6097-3CD5CE9DA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12" y="3696544"/>
            <a:ext cx="11556775" cy="28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98EAD3-CE08-4915-89FF-463C99244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5" t="24399" r="9693" b="21856"/>
          <a:stretch/>
        </p:blipFill>
        <p:spPr>
          <a:xfrm>
            <a:off x="99213" y="103633"/>
            <a:ext cx="2906115" cy="743712"/>
          </a:xfrm>
          <a:prstGeom prst="rect">
            <a:avLst/>
          </a:prstGeom>
        </p:spPr>
      </p:pic>
      <p:sp>
        <p:nvSpPr>
          <p:cNvPr id="89" name="Zástupný symbol pro číslo snímku 5">
            <a:extLst>
              <a:ext uri="{FF2B5EF4-FFF2-40B4-BE49-F238E27FC236}">
                <a16:creationId xmlns:a16="http://schemas.microsoft.com/office/drawing/2014/main" id="{A74A4F54-FC70-4CF3-B3B1-2193D0AC707D}"/>
              </a:ext>
            </a:extLst>
          </p:cNvPr>
          <p:cNvSpPr txBox="1">
            <a:spLocks/>
          </p:cNvSpPr>
          <p:nvPr/>
        </p:nvSpPr>
        <p:spPr>
          <a:xfrm>
            <a:off x="11579225" y="6541420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EA44BAA-1A06-B141-8215-9D88CF6A7203}" type="slidenum">
              <a:rPr lang="cs-CZ" smtClean="0"/>
              <a:pPr algn="r"/>
              <a:t>8</a:t>
            </a:fld>
            <a:endParaRPr lang="cs-CZ" dirty="0"/>
          </a:p>
        </p:txBody>
      </p:sp>
      <p:sp>
        <p:nvSpPr>
          <p:cNvPr id="98" name="Nadpis 1">
            <a:extLst>
              <a:ext uri="{FF2B5EF4-FFF2-40B4-BE49-F238E27FC236}">
                <a16:creationId xmlns:a16="http://schemas.microsoft.com/office/drawing/2014/main" id="{539602CB-3232-4A89-BC77-33CF433B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64" y="654880"/>
            <a:ext cx="11683207" cy="1286117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00A499"/>
                </a:solidFill>
              </a:rPr>
              <a:t>Jak to provedu?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8F7BB2-1CC2-48E6-8AE5-1D13812CBE59}"/>
              </a:ext>
            </a:extLst>
          </p:cNvPr>
          <p:cNvSpPr txBox="1"/>
          <p:nvPr/>
        </p:nvSpPr>
        <p:spPr>
          <a:xfrm flipH="1">
            <a:off x="297270" y="1803689"/>
            <a:ext cx="113848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</a:rPr>
              <a:t>Pro orientaci se zobrazí aktuální rozvrh studenta</a:t>
            </a:r>
          </a:p>
          <a:p>
            <a:pPr lvl="0"/>
            <a:r>
              <a:rPr lang="cs-CZ" sz="2400" b="1" dirty="0">
                <a:solidFill>
                  <a:srgbClr val="7030A0"/>
                </a:solidFill>
              </a:rPr>
              <a:t> </a:t>
            </a:r>
          </a:p>
          <a:p>
            <a:endParaRPr lang="cs-CZ" sz="2800" b="1" dirty="0">
              <a:solidFill>
                <a:srgbClr val="8246A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C210BA-5696-BAB5-3EDD-CCAAD621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59" y="2431292"/>
            <a:ext cx="9186727" cy="41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8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C678D129-7B26-F94A-A79B-E82A287B8DF3}" vid="{72060BBD-A8B0-0140-9E57-37BC6C2DFA2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5" id="{C678D129-7B26-F94A-A79B-E82A287B8DF3}" vid="{9330C813-31EC-084B-ACAA-B2BC0E027A7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VolbaOboru2ročníkBc</Template>
  <TotalTime>1836</TotalTime>
  <Words>236</Words>
  <Application>Microsoft Office PowerPoint</Application>
  <PresentationFormat>Širokoúhlá obrazovka</PresentationFormat>
  <Paragraphs>74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Custom Design</vt:lpstr>
      <vt:lpstr>Volba rozvrhu studentem   letní semestr  2023 / 2024 </vt:lpstr>
      <vt:lpstr>Kdo si NEvolí rozvrh? </vt:lpstr>
      <vt:lpstr>Kdo si volí rozvrh? </vt:lpstr>
      <vt:lpstr>Kdy to vypukne? </vt:lpstr>
      <vt:lpstr>Jak to provedu?</vt:lpstr>
      <vt:lpstr>Jak to provedu? </vt:lpstr>
      <vt:lpstr>Jak to provedu? </vt:lpstr>
      <vt:lpstr>Jak to provedu? </vt:lpstr>
      <vt:lpstr>Jak to provedu? </vt:lpstr>
      <vt:lpstr>Když budu mít problém? </vt:lpstr>
      <vt:lpstr>Na co si dát pozor? </vt:lpstr>
      <vt:lpstr>Hodně úspěchů v letním semestru!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Krivda Vladislav</dc:creator>
  <cp:lastModifiedBy>Valentova Adela</cp:lastModifiedBy>
  <cp:revision>256</cp:revision>
  <cp:lastPrinted>2022-02-04T13:50:25Z</cp:lastPrinted>
  <dcterms:created xsi:type="dcterms:W3CDTF">2022-01-25T13:43:31Z</dcterms:created>
  <dcterms:modified xsi:type="dcterms:W3CDTF">2024-02-07T10:00:40Z</dcterms:modified>
</cp:coreProperties>
</file>