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 id="2147483732" r:id="rId2"/>
  </p:sldMasterIdLst>
  <p:notesMasterIdLst>
    <p:notesMasterId r:id="rId43"/>
  </p:notesMasterIdLst>
  <p:sldIdLst>
    <p:sldId id="256" r:id="rId3"/>
    <p:sldId id="259" r:id="rId4"/>
    <p:sldId id="260" r:id="rId5"/>
    <p:sldId id="261" r:id="rId6"/>
    <p:sldId id="262" r:id="rId7"/>
    <p:sldId id="263" r:id="rId8"/>
    <p:sldId id="264" r:id="rId9"/>
    <p:sldId id="265" r:id="rId10"/>
    <p:sldId id="266" r:id="rId11"/>
    <p:sldId id="267" r:id="rId12"/>
    <p:sldId id="269" r:id="rId13"/>
    <p:sldId id="270" r:id="rId14"/>
    <p:sldId id="296" r:id="rId15"/>
    <p:sldId id="271" r:id="rId16"/>
    <p:sldId id="272" r:id="rId17"/>
    <p:sldId id="273" r:id="rId18"/>
    <p:sldId id="274" r:id="rId19"/>
    <p:sldId id="275" r:id="rId20"/>
    <p:sldId id="276" r:id="rId21"/>
    <p:sldId id="278" r:id="rId22"/>
    <p:sldId id="258" r:id="rId23"/>
    <p:sldId id="277" r:id="rId24"/>
    <p:sldId id="279" r:id="rId25"/>
    <p:sldId id="280" r:id="rId26"/>
    <p:sldId id="281" r:id="rId27"/>
    <p:sldId id="282" r:id="rId28"/>
    <p:sldId id="284" r:id="rId29"/>
    <p:sldId id="285" r:id="rId30"/>
    <p:sldId id="286" r:id="rId31"/>
    <p:sldId id="287" r:id="rId32"/>
    <p:sldId id="288" r:id="rId33"/>
    <p:sldId id="289" r:id="rId34"/>
    <p:sldId id="290" r:id="rId35"/>
    <p:sldId id="297" r:id="rId36"/>
    <p:sldId id="298" r:id="rId37"/>
    <p:sldId id="299" r:id="rId38"/>
    <p:sldId id="300" r:id="rId39"/>
    <p:sldId id="301" r:id="rId40"/>
    <p:sldId id="302" r:id="rId41"/>
    <p:sldId id="283" r:id="rId4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C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6971" autoAdjust="0"/>
  </p:normalViewPr>
  <p:slideViewPr>
    <p:cSldViewPr>
      <p:cViewPr>
        <p:scale>
          <a:sx n="70" d="100"/>
          <a:sy n="70" d="100"/>
        </p:scale>
        <p:origin x="-2730" y="-6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22B92E-D4A1-4AE3-978B-D4933AE156FE}" type="datetimeFigureOut">
              <a:rPr lang="en-GB" smtClean="0"/>
              <a:t>03/10/2016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A5AA6B-BFD3-4C2F-B8B8-33A642D5F584}" type="slidenum">
              <a:rPr lang="en-GB" smtClean="0"/>
              <a:t>‹#›</a:t>
            </a:fld>
            <a:endParaRPr lang="en-GB"/>
          </a:p>
        </p:txBody>
      </p:sp>
    </p:spTree>
    <p:extLst>
      <p:ext uri="{BB962C8B-B14F-4D97-AF65-F5344CB8AC3E}">
        <p14:creationId xmlns:p14="http://schemas.microsoft.com/office/powerpoint/2010/main" val="258198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cs.wikipedia.org/w/index.php?title=Appraisal_theory&amp;action=edit&amp;redlink=1" TargetMode="External"/><Relationship Id="rId3" Type="http://schemas.openxmlformats.org/officeDocument/2006/relationships/hyperlink" Target="https://cs.wikipedia.org/wiki/Zpracov%C3%A1n%C3%AD_p%C5%99irozen%C3%A9ho_jazyka" TargetMode="External"/><Relationship Id="rId7" Type="http://schemas.openxmlformats.org/officeDocument/2006/relationships/hyperlink" Target="https://cs.wikipedia.org/wiki/%C5%98%C3%ADzen%C3%AD_vztah%C5%AF_se_z%C3%A1kazn%C3%ADky"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cs.wikipedia.org/wiki/Marketing" TargetMode="External"/><Relationship Id="rId5" Type="http://schemas.openxmlformats.org/officeDocument/2006/relationships/hyperlink" Target="https://cs.wikipedia.org/wiki/Matematick%C3%A1_lingvistika" TargetMode="External"/><Relationship Id="rId4" Type="http://schemas.openxmlformats.org/officeDocument/2006/relationships/hyperlink" Target="https://cs.wikipedia.org/wiki/Dolov%C3%A1n%C3%AD_z_textu"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smtClean="0">
                <a:solidFill>
                  <a:schemeClr val="bg1"/>
                </a:solidFill>
                <a:latin typeface="Arial" panose="020B0604020202020204" pitchFamily="34" charset="0"/>
                <a:cs typeface="Arial" panose="020B0604020202020204" pitchFamily="34" charset="0"/>
              </a:rPr>
              <a:t>“They need to find nuggets of truth in data and then explain it to the business leaders</a:t>
            </a:r>
            <a:r>
              <a:rPr lang="cs-CZ" sz="1200" smtClean="0">
                <a:solidFill>
                  <a:schemeClr val="bg1"/>
                </a:solidFill>
                <a:latin typeface="Arial" panose="020B0604020202020204" pitchFamily="34" charset="0"/>
                <a:cs typeface="Arial" panose="020B0604020202020204" pitchFamily="34" charset="0"/>
              </a:rPr>
              <a:t>.</a:t>
            </a:r>
            <a:r>
              <a:rPr lang="en-US" sz="1200" smtClean="0">
                <a:solidFill>
                  <a:schemeClr val="bg1"/>
                </a:solidFill>
                <a:latin typeface="Arial" panose="020B0604020202020204" pitchFamily="34" charset="0"/>
                <a:cs typeface="Arial" panose="020B0604020202020204" pitchFamily="34" charset="0"/>
              </a:rPr>
              <a:t>” </a:t>
            </a:r>
            <a:endParaRPr lang="cs-CZ" sz="1200" smtClean="0">
              <a:solidFill>
                <a:schemeClr val="bg1"/>
              </a:solidFill>
              <a:latin typeface="Arial" panose="020B0604020202020204" pitchFamily="34" charset="0"/>
              <a:cs typeface="Arial" panose="020B0604020202020204" pitchFamily="34" charset="0"/>
            </a:endParaRPr>
          </a:p>
          <a:p>
            <a:pPr algn="r"/>
            <a:r>
              <a:rPr lang="cs-CZ" sz="1200" smtClean="0">
                <a:solidFill>
                  <a:schemeClr val="bg1"/>
                </a:solidFill>
                <a:latin typeface="Arial" panose="020B0604020202020204" pitchFamily="34" charset="0"/>
                <a:cs typeface="Arial" panose="020B0604020202020204" pitchFamily="34" charset="0"/>
              </a:rPr>
              <a:t>					</a:t>
            </a:r>
            <a:r>
              <a:rPr lang="en-US" sz="1200" smtClean="0">
                <a:solidFill>
                  <a:schemeClr val="bg1"/>
                </a:solidFill>
                <a:latin typeface="Arial" panose="020B0604020202020204" pitchFamily="34" charset="0"/>
                <a:cs typeface="Arial" panose="020B0604020202020204" pitchFamily="34" charset="0"/>
              </a:rPr>
              <a:t>-- R</a:t>
            </a:r>
            <a:r>
              <a:rPr lang="cs-CZ" sz="1200" smtClean="0">
                <a:solidFill>
                  <a:schemeClr val="bg1"/>
                </a:solidFill>
                <a:latin typeface="Arial" panose="020B0604020202020204" pitchFamily="34" charset="0"/>
                <a:cs typeface="Arial" panose="020B0604020202020204" pitchFamily="34" charset="0"/>
              </a:rPr>
              <a:t>i</a:t>
            </a:r>
            <a:r>
              <a:rPr lang="en-US" sz="1200" smtClean="0">
                <a:solidFill>
                  <a:schemeClr val="bg1"/>
                </a:solidFill>
                <a:latin typeface="Arial" panose="020B0604020202020204" pitchFamily="34" charset="0"/>
                <a:cs typeface="Arial" panose="020B0604020202020204" pitchFamily="34" charset="0"/>
              </a:rPr>
              <a:t>chard Snee, EMC</a:t>
            </a:r>
            <a:endParaRPr lang="en-GB" sz="1200" smtClean="0">
              <a:solidFill>
                <a:schemeClr val="bg1"/>
              </a:solidFill>
              <a:latin typeface="Arial" panose="020B0604020202020204" pitchFamily="34" charset="0"/>
              <a:cs typeface="Arial" panose="020B0604020202020204" pitchFamily="34" charset="0"/>
            </a:endParaRPr>
          </a:p>
          <a:p>
            <a:pPr algn="just"/>
            <a:endParaRPr lang="cs-CZ" sz="1200" smtClean="0">
              <a:latin typeface="Arial" panose="020B0604020202020204" pitchFamily="34" charset="0"/>
              <a:cs typeface="Arial" panose="020B0604020202020204" pitchFamily="34" charset="0"/>
            </a:endParaRPr>
          </a:p>
          <a:p>
            <a:pPr algn="just"/>
            <a:endParaRPr lang="cs-CZ" sz="1200" smtClean="0">
              <a:latin typeface="Arial" panose="020B0604020202020204" pitchFamily="34" charset="0"/>
              <a:cs typeface="Arial" panose="020B0604020202020204" pitchFamily="34" charset="0"/>
            </a:endParaRPr>
          </a:p>
          <a:p>
            <a:pPr algn="just"/>
            <a:r>
              <a:rPr lang="cs-CZ" sz="1200" smtClean="0">
                <a:solidFill>
                  <a:schemeClr val="bg1"/>
                </a:solidFill>
                <a:latin typeface="Arial" panose="020B0604020202020204" pitchFamily="34" charset="0"/>
                <a:cs typeface="Arial" panose="020B0604020202020204" pitchFamily="34" charset="0"/>
              </a:rPr>
              <a:t>„</a:t>
            </a:r>
            <a:r>
              <a:rPr lang="en-US" sz="1200" smtClean="0">
                <a:solidFill>
                  <a:schemeClr val="bg1"/>
                </a:solidFill>
                <a:latin typeface="Arial" panose="020B0604020202020204" pitchFamily="34" charset="0"/>
                <a:cs typeface="Arial" panose="020B0604020202020204" pitchFamily="34" charset="0"/>
              </a:rPr>
              <a:t>Data scientists tend to be “hard scientists”, particularly physicists, rather than computer science majors. Physicists have a strong mathematical background, computing skills, and come from a discipline in which survival depends on getting the most from the data. They have to think about the big picture, the big problem.” </a:t>
            </a:r>
            <a:endParaRPr lang="cs-CZ" sz="1200" smtClean="0">
              <a:solidFill>
                <a:schemeClr val="bg1"/>
              </a:solidFill>
              <a:latin typeface="Arial" panose="020B0604020202020204" pitchFamily="34" charset="0"/>
              <a:cs typeface="Arial" panose="020B0604020202020204" pitchFamily="34" charset="0"/>
            </a:endParaRPr>
          </a:p>
          <a:p>
            <a:pPr algn="r"/>
            <a:r>
              <a:rPr lang="cs-CZ" sz="1200" smtClean="0">
                <a:solidFill>
                  <a:schemeClr val="bg1"/>
                </a:solidFill>
                <a:latin typeface="Arial" panose="020B0604020202020204" pitchFamily="34" charset="0"/>
                <a:cs typeface="Arial" panose="020B0604020202020204" pitchFamily="34" charset="0"/>
              </a:rPr>
              <a:t>				</a:t>
            </a:r>
            <a:r>
              <a:rPr lang="en-US" sz="1200" smtClean="0">
                <a:solidFill>
                  <a:schemeClr val="bg1"/>
                </a:solidFill>
                <a:latin typeface="Arial" panose="020B0604020202020204" pitchFamily="34" charset="0"/>
                <a:cs typeface="Arial" panose="020B0604020202020204" pitchFamily="34" charset="0"/>
              </a:rPr>
              <a:t>-- DJ Patil, Chief Scientist at LinkedIn</a:t>
            </a:r>
            <a:endParaRPr lang="en-GB" sz="1200" smtClean="0">
              <a:solidFill>
                <a:schemeClr val="bg1"/>
              </a:solidFill>
              <a:latin typeface="Arial" panose="020B06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10"/>
          </p:nvPr>
        </p:nvSpPr>
        <p:spPr/>
        <p:txBody>
          <a:bodyPr/>
          <a:lstStyle/>
          <a:p>
            <a:fld id="{95A5AA6B-BFD3-4C2F-B8B8-33A642D5F584}" type="slidenum">
              <a:rPr lang="en-GB" smtClean="0"/>
              <a:t>3</a:t>
            </a:fld>
            <a:endParaRPr lang="en-GB"/>
          </a:p>
        </p:txBody>
      </p:sp>
    </p:spTree>
    <p:extLst>
      <p:ext uri="{BB962C8B-B14F-4D97-AF65-F5344CB8AC3E}">
        <p14:creationId xmlns:p14="http://schemas.microsoft.com/office/powerpoint/2010/main" val="93245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sz="1200" b="1" i="0" kern="1200" smtClean="0">
                <a:solidFill>
                  <a:schemeClr val="tx1"/>
                </a:solidFill>
                <a:effectLst/>
                <a:latin typeface="+mn-lt"/>
                <a:ea typeface="+mn-ea"/>
                <a:cs typeface="+mn-cs"/>
              </a:rPr>
              <a:t>Analýza sentimentu</a:t>
            </a:r>
            <a:r>
              <a:rPr lang="cs-CZ" sz="1200" b="0" i="0" kern="1200" smtClean="0">
                <a:solidFill>
                  <a:schemeClr val="tx1"/>
                </a:solidFill>
                <a:effectLst/>
                <a:latin typeface="+mn-lt"/>
                <a:ea typeface="+mn-ea"/>
                <a:cs typeface="+mn-cs"/>
              </a:rPr>
              <a:t> taktéž </a:t>
            </a:r>
            <a:r>
              <a:rPr lang="cs-CZ" sz="1200" b="1" i="0" kern="1200" smtClean="0">
                <a:solidFill>
                  <a:schemeClr val="tx1"/>
                </a:solidFill>
                <a:effectLst/>
                <a:latin typeface="+mn-lt"/>
                <a:ea typeface="+mn-ea"/>
                <a:cs typeface="+mn-cs"/>
              </a:rPr>
              <a:t>Dolování názorů</a:t>
            </a:r>
            <a:r>
              <a:rPr lang="cs-CZ" sz="1200" b="0" i="0" kern="1200" smtClean="0">
                <a:solidFill>
                  <a:schemeClr val="tx1"/>
                </a:solidFill>
                <a:effectLst/>
                <a:latin typeface="+mn-lt"/>
                <a:ea typeface="+mn-ea"/>
                <a:cs typeface="+mn-cs"/>
              </a:rPr>
              <a:t> je použití </a:t>
            </a:r>
            <a:r>
              <a:rPr lang="cs-CZ" sz="1200" b="0" i="0" u="none" strike="noStrike" kern="1200" smtClean="0">
                <a:solidFill>
                  <a:schemeClr val="tx1"/>
                </a:solidFill>
                <a:effectLst/>
                <a:latin typeface="+mn-lt"/>
                <a:ea typeface="+mn-ea"/>
                <a:cs typeface="+mn-cs"/>
                <a:hlinkClick r:id="rId3" tooltip="Zpracování přirozeného jazyka"/>
              </a:rPr>
              <a:t>zpracování přirozeného jazyka</a:t>
            </a:r>
            <a:r>
              <a:rPr lang="cs-CZ" sz="1200" b="0" i="0" kern="1200" smtClean="0">
                <a:solidFill>
                  <a:schemeClr val="tx1"/>
                </a:solidFill>
                <a:effectLst/>
                <a:latin typeface="+mn-lt"/>
                <a:ea typeface="+mn-ea"/>
                <a:cs typeface="+mn-cs"/>
              </a:rPr>
              <a:t>, </a:t>
            </a:r>
            <a:r>
              <a:rPr lang="cs-CZ" sz="1200" b="0" i="0" u="none" strike="noStrike" kern="1200" smtClean="0">
                <a:solidFill>
                  <a:schemeClr val="tx1"/>
                </a:solidFill>
                <a:effectLst/>
                <a:latin typeface="+mn-lt"/>
                <a:ea typeface="+mn-ea"/>
                <a:cs typeface="+mn-cs"/>
                <a:hlinkClick r:id="rId4" tooltip="Dolování z textu"/>
              </a:rPr>
              <a:t>dolování z textu</a:t>
            </a:r>
            <a:r>
              <a:rPr lang="cs-CZ" sz="1200" b="0" i="0" kern="1200" smtClean="0">
                <a:solidFill>
                  <a:schemeClr val="tx1"/>
                </a:solidFill>
                <a:effectLst/>
                <a:latin typeface="+mn-lt"/>
                <a:ea typeface="+mn-ea"/>
                <a:cs typeface="+mn-cs"/>
              </a:rPr>
              <a:t> a </a:t>
            </a:r>
            <a:r>
              <a:rPr lang="cs-CZ" sz="1200" b="0" i="0" u="none" strike="noStrike" kern="1200" smtClean="0">
                <a:solidFill>
                  <a:schemeClr val="tx1"/>
                </a:solidFill>
                <a:effectLst/>
                <a:latin typeface="+mn-lt"/>
                <a:ea typeface="+mn-ea"/>
                <a:cs typeface="+mn-cs"/>
                <a:hlinkClick r:id="rId5" tooltip="Matematická lingvistika"/>
              </a:rPr>
              <a:t>počítačové lingvistiky</a:t>
            </a:r>
            <a:r>
              <a:rPr lang="cs-CZ" sz="1200" b="0" i="0" kern="1200" smtClean="0">
                <a:solidFill>
                  <a:schemeClr val="tx1"/>
                </a:solidFill>
                <a:effectLst/>
                <a:latin typeface="+mn-lt"/>
                <a:ea typeface="+mn-ea"/>
                <a:cs typeface="+mn-cs"/>
              </a:rPr>
              <a:t> pro identifikaci a extrakci subjektivních informací ze zdrojových materiálů, nejčastěji textů. Analýza sentimentu se široce používá při review a v sociálních médiích ve spoustě různých aplikací, počínaje </a:t>
            </a:r>
            <a:r>
              <a:rPr lang="cs-CZ" sz="1200" b="0" i="0" u="none" strike="noStrike" kern="1200" smtClean="0">
                <a:solidFill>
                  <a:schemeClr val="tx1"/>
                </a:solidFill>
                <a:effectLst/>
                <a:latin typeface="+mn-lt"/>
                <a:ea typeface="+mn-ea"/>
                <a:cs typeface="+mn-cs"/>
                <a:hlinkClick r:id="rId6" tooltip="Marketing"/>
              </a:rPr>
              <a:t>marketingem</a:t>
            </a:r>
            <a:r>
              <a:rPr lang="cs-CZ" sz="1200" b="0" i="0" kern="1200" smtClean="0">
                <a:solidFill>
                  <a:schemeClr val="tx1"/>
                </a:solidFill>
                <a:effectLst/>
                <a:latin typeface="+mn-lt"/>
                <a:ea typeface="+mn-ea"/>
                <a:cs typeface="+mn-cs"/>
              </a:rPr>
              <a:t> až do </a:t>
            </a:r>
            <a:r>
              <a:rPr lang="cs-CZ" sz="1200" b="0" i="0" u="none" strike="noStrike" kern="1200" smtClean="0">
                <a:solidFill>
                  <a:schemeClr val="tx1"/>
                </a:solidFill>
                <a:effectLst/>
                <a:latin typeface="+mn-lt"/>
                <a:ea typeface="+mn-ea"/>
                <a:cs typeface="+mn-cs"/>
                <a:hlinkClick r:id="rId7" tooltip="Řízení vztahů se zákazníky"/>
              </a:rPr>
              <a:t>služeb zákazníkům</a:t>
            </a:r>
            <a:r>
              <a:rPr lang="cs-CZ" sz="1200" b="0" i="0" kern="1200" smtClean="0">
                <a:solidFill>
                  <a:schemeClr val="tx1"/>
                </a:solidFill>
                <a:effectLst/>
                <a:latin typeface="+mn-lt"/>
                <a:ea typeface="+mn-ea"/>
                <a:cs typeface="+mn-cs"/>
              </a:rPr>
              <a:t>.</a:t>
            </a:r>
          </a:p>
          <a:p>
            <a:r>
              <a:rPr lang="cs-CZ" sz="1200" b="0" i="0" kern="1200" smtClean="0">
                <a:solidFill>
                  <a:schemeClr val="tx1"/>
                </a:solidFill>
                <a:effectLst/>
                <a:latin typeface="+mn-lt"/>
                <a:ea typeface="+mn-ea"/>
                <a:cs typeface="+mn-cs"/>
              </a:rPr>
              <a:t>Obecně řečeno, analýza sentimentu si klade za cíl zjistit postoj řečníka či autora k nějakému tématu nebo celkovou kontextovou polaritu dokumentu. Postoj může být jeho nebo její mínění nebo zhodnocení (viz </a:t>
            </a:r>
            <a:r>
              <a:rPr lang="cs-CZ" sz="1200" b="0" i="0" u="none" strike="noStrike" kern="1200" smtClean="0">
                <a:solidFill>
                  <a:schemeClr val="tx1"/>
                </a:solidFill>
                <a:effectLst/>
                <a:latin typeface="+mn-lt"/>
                <a:ea typeface="+mn-ea"/>
                <a:cs typeface="+mn-cs"/>
                <a:hlinkClick r:id="rId8" tooltip="Appraisal theory (stránka neexistuje)"/>
              </a:rPr>
              <a:t>appraisal theory</a:t>
            </a:r>
            <a:r>
              <a:rPr lang="cs-CZ" sz="1200" b="0" i="0" kern="1200" smtClean="0">
                <a:solidFill>
                  <a:schemeClr val="tx1"/>
                </a:solidFill>
                <a:effectLst/>
                <a:latin typeface="+mn-lt"/>
                <a:ea typeface="+mn-ea"/>
                <a:cs typeface="+mn-cs"/>
              </a:rPr>
              <a:t>), afektivní stav (to znamená, emoční stav autora při psaní), nebo zamýšlená emocionální komunikace (to znamená, emocionální efekt, jaký si autor přeje mít na čtenáře).</a:t>
            </a:r>
          </a:p>
          <a:p>
            <a:endParaRPr lang="cs-CZ" smtClean="0"/>
          </a:p>
          <a:p>
            <a:r>
              <a:rPr lang="en-US" sz="1200" b="0" i="0" kern="1200" smtClean="0">
                <a:solidFill>
                  <a:schemeClr val="tx1"/>
                </a:solidFill>
                <a:effectLst/>
                <a:latin typeface="+mn-lt"/>
                <a:ea typeface="+mn-ea"/>
                <a:cs typeface="+mn-cs"/>
              </a:rPr>
              <a:t>A basic task in sentiment analysis is classifying the </a:t>
            </a:r>
            <a:r>
              <a:rPr lang="en-US" sz="1200" b="0" i="1" kern="1200" smtClean="0">
                <a:solidFill>
                  <a:schemeClr val="tx1"/>
                </a:solidFill>
                <a:effectLst/>
                <a:latin typeface="+mn-lt"/>
                <a:ea typeface="+mn-ea"/>
                <a:cs typeface="+mn-cs"/>
              </a:rPr>
              <a:t>polarity</a:t>
            </a:r>
            <a:r>
              <a:rPr lang="en-US" sz="1200" b="0" i="0" kern="1200" smtClean="0">
                <a:solidFill>
                  <a:schemeClr val="tx1"/>
                </a:solidFill>
                <a:effectLst/>
                <a:latin typeface="+mn-lt"/>
                <a:ea typeface="+mn-ea"/>
                <a:cs typeface="+mn-cs"/>
              </a:rPr>
              <a:t> of a given text at the document, sentence, or feature/aspect level — whether the expressed opinion in a document, a sentence or an entity feature/aspect is positive, negative, or neutral. Advanced, "beyond polarity" sentiment classification looks, for instance, at emotional states such as "angry," "sad," and "happy."</a:t>
            </a:r>
            <a:endParaRPr lang="en-GB"/>
          </a:p>
        </p:txBody>
      </p:sp>
      <p:sp>
        <p:nvSpPr>
          <p:cNvPr id="4" name="Slide Number Placeholder 3"/>
          <p:cNvSpPr>
            <a:spLocks noGrp="1"/>
          </p:cNvSpPr>
          <p:nvPr>
            <p:ph type="sldNum" sz="quarter" idx="10"/>
          </p:nvPr>
        </p:nvSpPr>
        <p:spPr/>
        <p:txBody>
          <a:bodyPr/>
          <a:lstStyle/>
          <a:p>
            <a:fld id="{95A5AA6B-BFD3-4C2F-B8B8-33A642D5F584}" type="slidenum">
              <a:rPr lang="en-GB" smtClean="0"/>
              <a:t>6</a:t>
            </a:fld>
            <a:endParaRPr lang="en-GB"/>
          </a:p>
        </p:txBody>
      </p:sp>
    </p:spTree>
    <p:extLst>
      <p:ext uri="{BB962C8B-B14F-4D97-AF65-F5344CB8AC3E}">
        <p14:creationId xmlns:p14="http://schemas.microsoft.com/office/powerpoint/2010/main" val="1111760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-Je</a:t>
            </a:r>
            <a:r>
              <a:rPr lang="en-GB" baseline="0" smtClean="0"/>
              <a:t> zalozen na algoritmu, kdy je model vytrenovany clovekem (lidskou rukou), snizi naroky na rucni kontrolu relevance a kodovani</a:t>
            </a:r>
          </a:p>
          <a:p>
            <a:r>
              <a:rPr lang="en-GB" baseline="0" smtClean="0"/>
              <a:t>-jedna se o model, ktery vychazi z toho, ze mam label data, tedy ze vim, co je 0 a co 1 (resp. 0,1,2,… pri multiklasifikaci, resp. automaticky to splnuji ulohy typu regrese, protoze tam vim cilovou cenu domu, vysku cloveka, zkratka, to co chci predikovat a to zaklade train data)</a:t>
            </a:r>
          </a:p>
          <a:p>
            <a:endParaRPr lang="en-GB" baseline="0" smtClean="0"/>
          </a:p>
          <a:p>
            <a:r>
              <a:rPr lang="en-GB" baseline="0" smtClean="0"/>
              <a:t>Z wiki:</a:t>
            </a:r>
          </a:p>
          <a:p>
            <a:pPr marL="228600" indent="-228600">
              <a:buAutoNum type="arabicPeriod"/>
            </a:pPr>
            <a:r>
              <a:rPr lang="en-GB" baseline="0" smtClean="0"/>
              <a:t>urci typ trenovaciho datasetu, musime urcit, jaky typ dat vstupuje do analyzy – napr pro analyzu rukopisu to muze byt samostatne napsane pismenko, nebo cele slovo, nebo cely radek</a:t>
            </a:r>
          </a:p>
          <a:p>
            <a:pPr marL="228600" indent="-228600">
              <a:buAutoNum type="arabicPeriod"/>
            </a:pPr>
            <a:r>
              <a:rPr lang="en-GB" baseline="0" smtClean="0"/>
              <a:t>Shromazdit trenovaci dataset.</a:t>
            </a:r>
          </a:p>
          <a:p>
            <a:pPr marL="228600" indent="-228600">
              <a:buAutoNum type="arabicPeriod"/>
            </a:pPr>
            <a:r>
              <a:rPr lang="en-GB" baseline="0" smtClean="0"/>
              <a:t>Urcit vstupni promenne ucici funkce. Presnost ucici funkce zavisi na tom, jak reprezentujeme vstupni promenne. Vetsinou je vstupni objekt reprezentovat vektorem promennych. Pocet techto promennych by nemel byt prilis velky kvuli dimenzionalite, ale I presto muze obsahovat dostatek informaci pro predikci vystupu</a:t>
            </a:r>
          </a:p>
          <a:p>
            <a:pPr marL="228600" indent="-228600">
              <a:buAutoNum type="arabicPeriod"/>
            </a:pPr>
            <a:r>
              <a:rPr lang="en-GB" baseline="0" smtClean="0"/>
              <a:t>Urcit strukturu ucici funkce a vhodny ucici algoritmus, napr. Support vector machine, decision tree</a:t>
            </a:r>
          </a:p>
          <a:p>
            <a:pPr marL="228600" indent="-228600">
              <a:buAutoNum type="arabicPeriod"/>
            </a:pPr>
            <a:r>
              <a:rPr lang="en-GB" baseline="0" smtClean="0"/>
              <a:t>Spustte ucici algoritmus na shromazdenych datech. Nektere supervised metody vyzaduji nastaveni vstupnich parametru, ktere se musi ziskat optimalizaci</a:t>
            </a:r>
          </a:p>
          <a:p>
            <a:pPr marL="228600" indent="-228600">
              <a:buAutoNum type="arabicPeriod"/>
            </a:pPr>
            <a:r>
              <a:rPr lang="en-GB" baseline="0" smtClean="0"/>
              <a:t>Ohodnotte presnost uciciho algoritmu.</a:t>
            </a:r>
            <a:endParaRPr lang="en-GB"/>
          </a:p>
        </p:txBody>
      </p:sp>
      <p:sp>
        <p:nvSpPr>
          <p:cNvPr id="4" name="Slide Number Placeholder 3"/>
          <p:cNvSpPr>
            <a:spLocks noGrp="1"/>
          </p:cNvSpPr>
          <p:nvPr>
            <p:ph type="sldNum" sz="quarter" idx="10"/>
          </p:nvPr>
        </p:nvSpPr>
        <p:spPr/>
        <p:txBody>
          <a:bodyPr/>
          <a:lstStyle/>
          <a:p>
            <a:fld id="{95A5AA6B-BFD3-4C2F-B8B8-33A642D5F584}" type="slidenum">
              <a:rPr lang="en-GB" smtClean="0"/>
              <a:t>12</a:t>
            </a:fld>
            <a:endParaRPr lang="en-GB"/>
          </a:p>
        </p:txBody>
      </p:sp>
    </p:spTree>
    <p:extLst>
      <p:ext uri="{BB962C8B-B14F-4D97-AF65-F5344CB8AC3E}">
        <p14:creationId xmlns:p14="http://schemas.microsoft.com/office/powerpoint/2010/main" val="47051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mtClean="0"/>
              <a:t>Poslední odrazka</a:t>
            </a:r>
            <a:r>
              <a:rPr lang="cs-CZ" baseline="0" smtClean="0"/>
              <a:t> v puvodni anglictine: </a:t>
            </a:r>
            <a:r>
              <a:rPr lang="en-GB" smtClean="0">
                <a:solidFill>
                  <a:schemeClr val="tx1">
                    <a:lumMod val="50000"/>
                    <a:lumOff val="50000"/>
                  </a:schemeClr>
                </a:solidFill>
              </a:rPr>
              <a:t>If you cross-validate to pick predictors estimate you must estimate errors on independent data</a:t>
            </a:r>
          </a:p>
        </p:txBody>
      </p:sp>
      <p:sp>
        <p:nvSpPr>
          <p:cNvPr id="4" name="Slide Number Placeholder 3"/>
          <p:cNvSpPr>
            <a:spLocks noGrp="1"/>
          </p:cNvSpPr>
          <p:nvPr>
            <p:ph type="sldNum" sz="quarter" idx="10"/>
          </p:nvPr>
        </p:nvSpPr>
        <p:spPr/>
        <p:txBody>
          <a:bodyPr/>
          <a:lstStyle/>
          <a:p>
            <a:fld id="{95A5AA6B-BFD3-4C2F-B8B8-33A642D5F584}" type="slidenum">
              <a:rPr lang="en-GB" smtClean="0"/>
              <a:t>32</a:t>
            </a:fld>
            <a:endParaRPr lang="en-GB"/>
          </a:p>
        </p:txBody>
      </p:sp>
    </p:spTree>
    <p:extLst>
      <p:ext uri="{BB962C8B-B14F-4D97-AF65-F5344CB8AC3E}">
        <p14:creationId xmlns:p14="http://schemas.microsoft.com/office/powerpoint/2010/main" val="4003349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95A5AA6B-BFD3-4C2F-B8B8-33A642D5F584}" type="slidenum">
              <a:rPr lang="en-GB" smtClean="0"/>
              <a:t>35</a:t>
            </a:fld>
            <a:endParaRPr lang="en-GB"/>
          </a:p>
        </p:txBody>
      </p:sp>
    </p:spTree>
    <p:extLst>
      <p:ext uri="{BB962C8B-B14F-4D97-AF65-F5344CB8AC3E}">
        <p14:creationId xmlns:p14="http://schemas.microsoft.com/office/powerpoint/2010/main" val="253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cs-CZ" smtClean="0"/>
              <a:t>Co s</a:t>
            </a:r>
            <a:r>
              <a:rPr lang="cs-CZ" baseline="0" smtClean="0"/>
              <a:t> datumem – rozpad na rok, mesi, den, hodina, minuta</a:t>
            </a:r>
          </a:p>
          <a:p>
            <a:pPr marL="171450" indent="-171450">
              <a:buFont typeface="Arial" panose="020B0604020202020204" pitchFamily="34" charset="0"/>
              <a:buChar char="•"/>
            </a:pPr>
            <a:r>
              <a:rPr lang="cs-CZ" baseline="0" smtClean="0"/>
              <a:t>Target=Category</a:t>
            </a:r>
          </a:p>
          <a:p>
            <a:pPr marL="171450" indent="-171450">
              <a:buFont typeface="Arial" panose="020B0604020202020204" pitchFamily="34" charset="0"/>
              <a:buChar char="•"/>
            </a:pPr>
            <a:r>
              <a:rPr lang="cs-CZ" baseline="0" smtClean="0"/>
              <a:t>Descript moc levelu, v testu není, dam ho ven (mozna by mi to ale k necemu bylo po další analyze)</a:t>
            </a:r>
          </a:p>
          <a:p>
            <a:pPr marL="171450" indent="-171450">
              <a:buFont typeface="Arial" panose="020B0604020202020204" pitchFamily="34" charset="0"/>
              <a:buChar char="•"/>
            </a:pPr>
            <a:r>
              <a:rPr lang="cs-CZ" baseline="0" smtClean="0"/>
              <a:t>DayOfWeeks OK ale cyklicka promenna, xgboost pracuje na urovni vetsi nebo mensi, 1 a 7, pondeli a nedele ale nejsou od sebe tak daleko jako ciselne – nejake reseni bz mohlo vzlepsit model</a:t>
            </a:r>
          </a:p>
          <a:p>
            <a:pPr marL="171450" indent="-171450">
              <a:buFont typeface="Arial" panose="020B0604020202020204" pitchFamily="34" charset="0"/>
              <a:buChar char="•"/>
            </a:pPr>
            <a:r>
              <a:rPr lang="cs-CZ" baseline="0" smtClean="0"/>
              <a:t>PdDistrinct ok</a:t>
            </a:r>
          </a:p>
          <a:p>
            <a:pPr marL="171450" indent="-171450">
              <a:buFont typeface="Arial" panose="020B0604020202020204" pitchFamily="34" charset="0"/>
              <a:buChar char="•"/>
            </a:pPr>
            <a:r>
              <a:rPr lang="cs-CZ" baseline="0" smtClean="0"/>
              <a:t>Resolution – reseni, ale v testu není tak ven</a:t>
            </a:r>
          </a:p>
          <a:p>
            <a:pPr marL="171450" indent="-171450">
              <a:buFont typeface="Arial" panose="020B0604020202020204" pitchFamily="34" charset="0"/>
              <a:buChar char="•"/>
            </a:pPr>
            <a:r>
              <a:rPr lang="cs-CZ" baseline="0" smtClean="0"/>
              <a:t>Address mnoho levelu, zatím nevim jak s tim nalozit, nejak zobecnit, dat do group podle blizkosti – spravne rozlozeni muze vzlepsit model</a:t>
            </a:r>
          </a:p>
          <a:p>
            <a:pPr marL="171450" indent="-171450">
              <a:buFont typeface="Arial" panose="020B0604020202020204" pitchFamily="34" charset="0"/>
              <a:buChar char="•"/>
            </a:pPr>
            <a:r>
              <a:rPr lang="cs-CZ" baseline="0" smtClean="0"/>
              <a:t>X,Y koordinaty</a:t>
            </a:r>
          </a:p>
          <a:p>
            <a:pPr marL="171450" indent="-171450">
              <a:buFont typeface="Arial" panose="020B0604020202020204" pitchFamily="34" charset="0"/>
              <a:buChar char="•"/>
            </a:pPr>
            <a:r>
              <a:rPr lang="cs-CZ" baseline="0" smtClean="0"/>
              <a:t>ID serazene v case od posledniho k prvnimu nejdavnejsimu cinu</a:t>
            </a:r>
          </a:p>
          <a:p>
            <a:pPr marL="171450" indent="-171450">
              <a:buFont typeface="Arial" panose="020B0604020202020204" pitchFamily="34" charset="0"/>
              <a:buChar char="•"/>
            </a:pPr>
            <a:endParaRPr lang="en-GB" smtClean="0"/>
          </a:p>
          <a:p>
            <a:pPr marL="171450" indent="-171450">
              <a:buFont typeface="Arial" panose="020B0604020202020204" pitchFamily="34" charset="0"/>
              <a:buChar char="•"/>
            </a:pPr>
            <a:r>
              <a:rPr lang="en-GB" smtClean="0"/>
              <a:t>ZARUČUJE ostatní přestupky rozkrádání / odcizení</a:t>
            </a:r>
          </a:p>
          <a:p>
            <a:pPr marL="171450" indent="-171450">
              <a:buFont typeface="Arial" panose="020B0604020202020204" pitchFamily="34" charset="0"/>
              <a:buChar char="•"/>
            </a:pPr>
            <a:r>
              <a:rPr lang="en-GB" smtClean="0"/>
              <a:t> [4] krádež vozidla vandalismu netrestní</a:t>
            </a:r>
          </a:p>
          <a:p>
            <a:pPr marL="171450" indent="-171450">
              <a:buFont typeface="Arial" panose="020B0604020202020204" pitchFamily="34" charset="0"/>
              <a:buChar char="•"/>
            </a:pPr>
            <a:r>
              <a:rPr lang="en-GB" smtClean="0"/>
              <a:t> [7] loupeže ASSAULT ZBRAŇOVÉ LAWS</a:t>
            </a:r>
          </a:p>
          <a:p>
            <a:pPr marL="171450" indent="-171450">
              <a:buFont typeface="Arial" panose="020B0604020202020204" pitchFamily="34" charset="0"/>
              <a:buChar char="•"/>
            </a:pPr>
            <a:r>
              <a:rPr lang="en-GB" smtClean="0"/>
              <a:t>[10] VLOUPÁNÍ PODEZŘELÉHO OCC opilství</a:t>
            </a:r>
          </a:p>
          <a:p>
            <a:pPr marL="171450" indent="-171450">
              <a:buFont typeface="Arial" panose="020B0604020202020204" pitchFamily="34" charset="0"/>
              <a:buChar char="•"/>
            </a:pPr>
            <a:r>
              <a:rPr lang="en-GB" smtClean="0"/>
              <a:t>[13] PADĚLANÝ / PADĚLÁNÍ léčivo / narkotických kradený majetek</a:t>
            </a:r>
          </a:p>
          <a:p>
            <a:pPr marL="171450" indent="-171450">
              <a:buFont typeface="Arial" panose="020B0604020202020204" pitchFamily="34" charset="0"/>
              <a:buChar char="•"/>
            </a:pPr>
            <a:r>
              <a:rPr lang="en-GB" smtClean="0"/>
              <a:t>[16] sekundárních kódů přestoupení pohřešované osoby</a:t>
            </a:r>
          </a:p>
          <a:p>
            <a:pPr marL="171450" indent="-171450">
              <a:buFont typeface="Arial" panose="020B0604020202020204" pitchFamily="34" charset="0"/>
              <a:buChar char="•"/>
            </a:pPr>
            <a:r>
              <a:rPr lang="en-GB" smtClean="0"/>
              <a:t>[19] PODVOD únos RUNAWAY</a:t>
            </a:r>
          </a:p>
          <a:p>
            <a:pPr marL="171450" indent="-171450">
              <a:buFont typeface="Arial" panose="020B0604020202020204" pitchFamily="34" charset="0"/>
              <a:buChar char="•"/>
            </a:pPr>
            <a:r>
              <a:rPr lang="en-GB" smtClean="0"/>
              <a:t>[22] Řízení pod vlivem sexuálních trestných činů násilné prostituci</a:t>
            </a:r>
          </a:p>
          <a:p>
            <a:pPr marL="171450" indent="-171450">
              <a:buFont typeface="Arial" panose="020B0604020202020204" pitchFamily="34" charset="0"/>
              <a:buChar char="•"/>
            </a:pPr>
            <a:r>
              <a:rPr lang="en-GB" smtClean="0"/>
              <a:t>[25] výtržnictví žhářství RODINNÉ trestných činů</a:t>
            </a:r>
          </a:p>
          <a:p>
            <a:pPr marL="171450" indent="-171450">
              <a:buFont typeface="Arial" panose="020B0604020202020204" pitchFamily="34" charset="0"/>
              <a:buChar char="•"/>
            </a:pPr>
            <a:r>
              <a:rPr lang="en-GB" smtClean="0"/>
              <a:t>[28] likéru práva úplatkářství zpronevěra</a:t>
            </a:r>
          </a:p>
          <a:p>
            <a:pPr marL="171450" indent="-171450">
              <a:buFont typeface="Arial" panose="020B0604020202020204" pitchFamily="34" charset="0"/>
              <a:buChar char="•"/>
            </a:pPr>
            <a:r>
              <a:rPr lang="en-GB" smtClean="0"/>
              <a:t>[31] SUICIDE loitering sexuálních trestných činů NON násilné</a:t>
            </a:r>
          </a:p>
          <a:p>
            <a:pPr marL="171450" indent="-171450">
              <a:buFont typeface="Arial" panose="020B0604020202020204" pitchFamily="34" charset="0"/>
              <a:buChar char="•"/>
            </a:pPr>
            <a:r>
              <a:rPr lang="en-GB" smtClean="0"/>
              <a:t>[34] vydírání Hazardní hry falešných šeků</a:t>
            </a:r>
            <a:endParaRPr lang="en-GB"/>
          </a:p>
        </p:txBody>
      </p:sp>
      <p:sp>
        <p:nvSpPr>
          <p:cNvPr id="4" name="Slide Number Placeholder 3"/>
          <p:cNvSpPr>
            <a:spLocks noGrp="1"/>
          </p:cNvSpPr>
          <p:nvPr>
            <p:ph type="sldNum" sz="quarter" idx="10"/>
          </p:nvPr>
        </p:nvSpPr>
        <p:spPr/>
        <p:txBody>
          <a:bodyPr/>
          <a:lstStyle/>
          <a:p>
            <a:fld id="{95A5AA6B-BFD3-4C2F-B8B8-33A642D5F584}" type="slidenum">
              <a:rPr lang="en-GB" smtClean="0"/>
              <a:t>36</a:t>
            </a:fld>
            <a:endParaRPr lang="en-GB"/>
          </a:p>
        </p:txBody>
      </p:sp>
    </p:spTree>
    <p:extLst>
      <p:ext uri="{BB962C8B-B14F-4D97-AF65-F5344CB8AC3E}">
        <p14:creationId xmlns:p14="http://schemas.microsoft.com/office/powerpoint/2010/main" val="2538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mtClean="0"/>
              <a:t>"NORTHERN" "PARK" "INGLESIDE" "BAYVIEW" "RICHMOND" "CENTRAL" "TARAVAL" "TENDERLOIN" "MISSION" "SOUTHERN" </a:t>
            </a:r>
            <a:endParaRPr lang="cs-CZ" smtClean="0"/>
          </a:p>
          <a:p>
            <a:pPr marL="171450" indent="-171450">
              <a:buFont typeface="Arial" panose="020B0604020202020204" pitchFamily="34" charset="0"/>
              <a:buChar char="•"/>
            </a:pPr>
            <a:r>
              <a:rPr lang="cs-CZ" smtClean="0"/>
              <a:t>Napr. Cerveny</a:t>
            </a:r>
            <a:r>
              <a:rPr lang="cs-CZ" baseline="0" smtClean="0"/>
              <a:t> bod je mimo oblast BAYVIEW, je to oblast Richmond, souradnice ukazuji na 25 Ave a ne na 25ST, pritom bloky jsou na Ave, na ST se mi nepodarilo dohledavat pomoci bloku. Co je tedy spravne? Jsou souradnice spravne a zmenime District? A nebo je spravne District a sekli se v souradnicich a nazvu ulice? – mozne pokud souradnice odvozovali od ulice, která uz byla preklepova.</a:t>
            </a:r>
            <a:endParaRPr lang="en-GB"/>
          </a:p>
        </p:txBody>
      </p:sp>
      <p:sp>
        <p:nvSpPr>
          <p:cNvPr id="4" name="Slide Number Placeholder 3"/>
          <p:cNvSpPr>
            <a:spLocks noGrp="1"/>
          </p:cNvSpPr>
          <p:nvPr>
            <p:ph type="sldNum" sz="quarter" idx="10"/>
          </p:nvPr>
        </p:nvSpPr>
        <p:spPr/>
        <p:txBody>
          <a:bodyPr/>
          <a:lstStyle/>
          <a:p>
            <a:fld id="{95A5AA6B-BFD3-4C2F-B8B8-33A642D5F584}" type="slidenum">
              <a:rPr lang="en-GB" smtClean="0"/>
              <a:t>37</a:t>
            </a:fld>
            <a:endParaRPr lang="en-GB"/>
          </a:p>
        </p:txBody>
      </p:sp>
    </p:spTree>
    <p:extLst>
      <p:ext uri="{BB962C8B-B14F-4D97-AF65-F5344CB8AC3E}">
        <p14:creationId xmlns:p14="http://schemas.microsoft.com/office/powerpoint/2010/main" val="2538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95A5AA6B-BFD3-4C2F-B8B8-33A642D5F584}" type="slidenum">
              <a:rPr lang="en-GB" smtClean="0"/>
              <a:t>38</a:t>
            </a:fld>
            <a:endParaRPr lang="en-GB"/>
          </a:p>
        </p:txBody>
      </p:sp>
    </p:spTree>
    <p:extLst>
      <p:ext uri="{BB962C8B-B14F-4D97-AF65-F5344CB8AC3E}">
        <p14:creationId xmlns:p14="http://schemas.microsoft.com/office/powerpoint/2010/main" val="2538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a:lstStyle/>
          <a:p>
            <a:fld id="{95A5AA6B-BFD3-4C2F-B8B8-33A642D5F584}" type="slidenum">
              <a:rPr lang="en-GB" smtClean="0"/>
              <a:t>39</a:t>
            </a:fld>
            <a:endParaRPr lang="en-GB"/>
          </a:p>
        </p:txBody>
      </p:sp>
    </p:spTree>
    <p:extLst>
      <p:ext uri="{BB962C8B-B14F-4D97-AF65-F5344CB8AC3E}">
        <p14:creationId xmlns:p14="http://schemas.microsoft.com/office/powerpoint/2010/main" val="2538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A62E123C-EDDF-48D2-977F-C99710DCBF99}" type="datetime1">
              <a:rPr lang="en-GB" smtClean="0"/>
              <a:t>03/10/2016</a:t>
            </a:fld>
            <a:endParaRPr lang="en-GB"/>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GB"/>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2D9BE52D-B3B1-4FEC-A4C0-E4ACDE78C4A1}" type="slidenum">
              <a:rPr lang="en-GB" smtClean="0"/>
              <a:t>‹#›</a:t>
            </a:fld>
            <a:endParaRPr lang="en-GB"/>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41FD30C7-DB54-487B-ACCE-867C756C650F}" type="datetime1">
              <a:rPr lang="en-GB" smtClean="0"/>
              <a:t>03/10/2016</a:t>
            </a:fld>
            <a:endParaRPr lang="en-GB"/>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GB"/>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2D9BE52D-B3B1-4FEC-A4C0-E4ACDE78C4A1}" type="slidenum">
              <a:rPr lang="en-GB" smtClean="0"/>
              <a:t>‹#›</a:t>
            </a:fld>
            <a:endParaRPr lang="en-GB"/>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9851EFC4-5E7B-47FE-9D10-DCBEC988A8F1}" type="datetime1">
              <a:rPr lang="en-GB" smtClean="0"/>
              <a:t>03/10/2016</a:t>
            </a:fld>
            <a:endParaRPr lang="en-GB"/>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GB"/>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2D9BE52D-B3B1-4FEC-A4C0-E4ACDE78C4A1}" type="slidenum">
              <a:rPr lang="en-GB" smtClean="0"/>
              <a:t>‹#›</a:t>
            </a:fld>
            <a:endParaRPr lang="en-GB"/>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9D9B873-D18D-4339-A05A-4607954D8DB6}" type="datetime1">
              <a:rPr lang="en-GB" smtClean="0">
                <a:solidFill>
                  <a:prstClr val="black">
                    <a:tint val="75000"/>
                  </a:prstClr>
                </a:solidFill>
              </a:rPr>
              <a:t>03/10/2016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B683436-66C9-4D55-9A7D-573DD4663AAE}"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3675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499E1F-A5D3-42BF-A822-65074C163D49}" type="datetime1">
              <a:rPr lang="en-GB" smtClean="0">
                <a:solidFill>
                  <a:prstClr val="black">
                    <a:tint val="75000"/>
                  </a:prstClr>
                </a:solidFill>
              </a:rPr>
              <a:t>03/10/2016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B683436-66C9-4D55-9A7D-573DD4663AAE}"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3419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6D17EF-0C7D-4D34-AB33-43461EF99AA5}" type="datetime1">
              <a:rPr lang="en-GB" smtClean="0">
                <a:solidFill>
                  <a:prstClr val="black">
                    <a:tint val="75000"/>
                  </a:prstClr>
                </a:solidFill>
              </a:rPr>
              <a:t>03/10/2016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B683436-66C9-4D55-9A7D-573DD4663AAE}"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6502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AEB92A-CF32-4D67-85BA-60677432C4E3}" type="datetime1">
              <a:rPr lang="en-GB" smtClean="0">
                <a:solidFill>
                  <a:prstClr val="black">
                    <a:tint val="75000"/>
                  </a:prstClr>
                </a:solidFill>
              </a:rPr>
              <a:t>03/10/2016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B683436-66C9-4D55-9A7D-573DD4663AAE}"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92377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03BA02-1501-4695-96FD-50736510F2EB}" type="datetime1">
              <a:rPr lang="en-GB" smtClean="0">
                <a:solidFill>
                  <a:prstClr val="black">
                    <a:tint val="75000"/>
                  </a:prstClr>
                </a:solidFill>
              </a:rPr>
              <a:t>03/10/2016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B683436-66C9-4D55-9A7D-573DD4663AAE}"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9742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5CE7D80-8E1A-4AF4-9C72-FF2934A38C64}" type="datetime1">
              <a:rPr lang="en-GB" smtClean="0">
                <a:solidFill>
                  <a:prstClr val="black">
                    <a:tint val="75000"/>
                  </a:prstClr>
                </a:solidFill>
              </a:rPr>
              <a:t>03/10/2016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B683436-66C9-4D55-9A7D-573DD4663AAE}"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4872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F54FF-10F6-446A-B13C-5B787FC6358A}" type="datetime1">
              <a:rPr lang="en-GB" smtClean="0">
                <a:solidFill>
                  <a:prstClr val="black">
                    <a:tint val="75000"/>
                  </a:prstClr>
                </a:solidFill>
              </a:rPr>
              <a:t>03/10/2016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6467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C040C0-24CA-4AD7-BA01-950C93894D16}" type="datetime1">
              <a:rPr lang="en-GB" smtClean="0">
                <a:solidFill>
                  <a:prstClr val="black">
                    <a:tint val="75000"/>
                  </a:prstClr>
                </a:solidFill>
              </a:rPr>
              <a:t>03/10/2016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B683436-66C9-4D55-9A7D-573DD4663AAE}"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8414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EB68FE48-A408-4C44-A646-B24AE2FB967B}" type="datetime1">
              <a:rPr lang="en-GB" smtClean="0"/>
              <a:t>03/10/2016</a:t>
            </a:fld>
            <a:endParaRPr lang="en-GB"/>
          </a:p>
        </p:txBody>
      </p:sp>
      <p:sp>
        <p:nvSpPr>
          <p:cNvPr id="5" name="Footer Placeholder 4"/>
          <p:cNvSpPr>
            <a:spLocks noGrp="1"/>
          </p:cNvSpPr>
          <p:nvPr>
            <p:ph type="ftr" sz="quarter" idx="11"/>
          </p:nvPr>
        </p:nvSpPr>
        <p:spPr>
          <a:xfrm rot="900000">
            <a:off x="3103620" y="6177546"/>
            <a:ext cx="2392237" cy="365125"/>
          </a:xfrm>
        </p:spPr>
        <p:txBody>
          <a:bodyPr/>
          <a:lstStyle/>
          <a:p>
            <a:endParaRPr lang="en-GB"/>
          </a:p>
        </p:txBody>
      </p:sp>
      <p:sp>
        <p:nvSpPr>
          <p:cNvPr id="6" name="Slide Number Placeholder 5"/>
          <p:cNvSpPr>
            <a:spLocks noGrp="1"/>
          </p:cNvSpPr>
          <p:nvPr>
            <p:ph type="sldNum" sz="quarter" idx="12"/>
          </p:nvPr>
        </p:nvSpPr>
        <p:spPr>
          <a:xfrm rot="900000">
            <a:off x="1265370" y="300797"/>
            <a:ext cx="2287319" cy="365125"/>
          </a:xfrm>
        </p:spPr>
        <p:txBody>
          <a:bodyPr/>
          <a:lstStyle/>
          <a:p>
            <a:fld id="{2D9BE52D-B3B1-4FEC-A4C0-E4ACDE78C4A1}" type="slidenum">
              <a:rPr lang="en-GB" smtClean="0"/>
              <a:t>‹#›</a:t>
            </a:fld>
            <a:endParaRPr lang="en-GB"/>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75BB9D-BD1F-421D-B393-5136DB21BA2B}" type="datetime1">
              <a:rPr lang="en-GB" smtClean="0">
                <a:solidFill>
                  <a:prstClr val="black">
                    <a:tint val="75000"/>
                  </a:prstClr>
                </a:solidFill>
              </a:rPr>
              <a:t>03/10/2016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B683436-66C9-4D55-9A7D-573DD4663AAE}"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9810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A31E4E-C022-49E7-B76A-708AE2A9CD48}" type="datetime1">
              <a:rPr lang="en-GB" smtClean="0">
                <a:solidFill>
                  <a:prstClr val="black">
                    <a:tint val="75000"/>
                  </a:prstClr>
                </a:solidFill>
              </a:rPr>
              <a:t>03/10/2016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B683436-66C9-4D55-9A7D-573DD4663AAE}"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7625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628941-1F2C-40FA-B801-BA0CEF76FEB4}" type="datetime1">
              <a:rPr lang="en-GB" smtClean="0">
                <a:solidFill>
                  <a:prstClr val="black">
                    <a:tint val="75000"/>
                  </a:prstClr>
                </a:solidFill>
              </a:rPr>
              <a:t>03/10/2016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B683436-66C9-4D55-9A7D-573DD4663AAE}"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6413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6580FEBC-BA84-440C-B98B-AC187F08FAB0}" type="datetime1">
              <a:rPr lang="en-GB" smtClean="0"/>
              <a:t>03/10/2016</a:t>
            </a:fld>
            <a:endParaRPr lang="en-GB"/>
          </a:p>
        </p:txBody>
      </p:sp>
      <p:sp>
        <p:nvSpPr>
          <p:cNvPr id="5" name="Footer Placeholder 4"/>
          <p:cNvSpPr>
            <a:spLocks noGrp="1"/>
          </p:cNvSpPr>
          <p:nvPr>
            <p:ph type="ftr" sz="quarter" idx="11"/>
          </p:nvPr>
        </p:nvSpPr>
        <p:spPr>
          <a:xfrm rot="900000">
            <a:off x="7056965" y="3170795"/>
            <a:ext cx="1926305" cy="365125"/>
          </a:xfrm>
        </p:spPr>
        <p:txBody>
          <a:bodyPr/>
          <a:lstStyle/>
          <a:p>
            <a:endParaRPr lang="en-GB"/>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2D9BE52D-B3B1-4FEC-A4C0-E4ACDE78C4A1}" type="slidenum">
              <a:rPr lang="en-GB" smtClean="0"/>
              <a:t>‹#›</a:t>
            </a:fld>
            <a:endParaRPr lang="en-GB"/>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6DB9CAE1-03A2-451D-AD52-BAB653005D0A}" type="datetime1">
              <a:rPr lang="en-GB" smtClean="0"/>
              <a:t>03/10/2016</a:t>
            </a:fld>
            <a:endParaRPr lang="en-GB"/>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GB"/>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2D9BE52D-B3B1-4FEC-A4C0-E4ACDE78C4A1}" type="slidenum">
              <a:rPr lang="en-GB" smtClean="0"/>
              <a:t>‹#›</a:t>
            </a:fld>
            <a:endParaRPr lang="en-GB"/>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B210EC52-232D-48D1-8D39-442719F84A41}" type="datetime1">
              <a:rPr lang="en-GB" smtClean="0"/>
              <a:t>03/10/2016</a:t>
            </a:fld>
            <a:endParaRPr lang="en-GB"/>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GB"/>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2D9BE52D-B3B1-4FEC-A4C0-E4ACDE78C4A1}" type="slidenum">
              <a:rPr lang="en-GB" smtClean="0"/>
              <a:t>‹#›</a:t>
            </a:fld>
            <a:endParaRPr lang="en-GB"/>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DE8246BC-8226-45D9-85D1-016D3ECF4BB5}" type="datetime1">
              <a:rPr lang="en-GB" smtClean="0"/>
              <a:t>03/10/2016</a:t>
            </a:fld>
            <a:endParaRPr lang="en-GB"/>
          </a:p>
        </p:txBody>
      </p:sp>
      <p:sp>
        <p:nvSpPr>
          <p:cNvPr id="4" name="Footer Placeholder 3"/>
          <p:cNvSpPr>
            <a:spLocks noGrp="1"/>
          </p:cNvSpPr>
          <p:nvPr>
            <p:ph type="ftr" sz="quarter" idx="11"/>
          </p:nvPr>
        </p:nvSpPr>
        <p:spPr>
          <a:xfrm rot="900000">
            <a:off x="2493721" y="6101033"/>
            <a:ext cx="3052113" cy="365125"/>
          </a:xfrm>
        </p:spPr>
        <p:txBody>
          <a:bodyPr/>
          <a:lstStyle/>
          <a:p>
            <a:endParaRPr lang="en-GB"/>
          </a:p>
        </p:txBody>
      </p:sp>
      <p:sp>
        <p:nvSpPr>
          <p:cNvPr id="5" name="Slide Number Placeholder 4"/>
          <p:cNvSpPr>
            <a:spLocks noGrp="1"/>
          </p:cNvSpPr>
          <p:nvPr>
            <p:ph type="sldNum" sz="quarter" idx="12"/>
          </p:nvPr>
        </p:nvSpPr>
        <p:spPr>
          <a:xfrm rot="900000">
            <a:off x="1261872" y="301752"/>
            <a:ext cx="2286000" cy="365125"/>
          </a:xfrm>
        </p:spPr>
        <p:txBody>
          <a:bodyPr/>
          <a:lstStyle/>
          <a:p>
            <a:fld id="{2D9BE52D-B3B1-4FEC-A4C0-E4ACDE78C4A1}" type="slidenum">
              <a:rPr lang="en-GB" smtClean="0"/>
              <a:t>‹#›</a:t>
            </a:fld>
            <a:endParaRPr lang="en-GB"/>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780BD2D7-F3FC-45F0-9B71-B8A7B0E4477D}" type="datetime1">
              <a:rPr lang="en-GB" smtClean="0"/>
              <a:t>03/10/2016</a:t>
            </a:fld>
            <a:endParaRPr lang="en-GB"/>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GB"/>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2D9BE52D-B3B1-4FEC-A4C0-E4ACDE78C4A1}" type="slidenum">
              <a:rPr lang="en-GB" smtClean="0"/>
              <a:t>‹#›</a:t>
            </a:fld>
            <a:endParaRPr lang="en-GB"/>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E55330CB-7FCA-499A-8003-8D986923E399}" type="datetime1">
              <a:rPr lang="en-GB" smtClean="0"/>
              <a:t>03/10/2016</a:t>
            </a:fld>
            <a:endParaRPr lang="en-GB"/>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GB"/>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2D9BE52D-B3B1-4FEC-A4C0-E4ACDE78C4A1}" type="slidenum">
              <a:rPr lang="en-GB" smtClean="0"/>
              <a:t>‹#›</a:t>
            </a:fld>
            <a:endParaRPr lang="en-GB"/>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67687F8D-47EA-4212-9F99-5B3652C44F7C}" type="datetime1">
              <a:rPr lang="en-GB" smtClean="0"/>
              <a:t>03/10/2016</a:t>
            </a:fld>
            <a:endParaRPr lang="en-GB"/>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2D9BE52D-B3B1-4FEC-A4C0-E4ACDE78C4A1}" type="slidenum">
              <a:rPr lang="en-GB" smtClean="0"/>
              <a:t>‹#›</a:t>
            </a:fld>
            <a:endParaRPr lang="en-GB"/>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518E3829-C4BF-42AD-B2FC-E6A8681972CC}" type="datetime1">
              <a:rPr lang="en-GB" smtClean="0"/>
              <a:t>03/10/2016</a:t>
            </a:fld>
            <a:endParaRPr lang="en-GB"/>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2D9BE52D-B3B1-4FEC-A4C0-E4ACDE78C4A1}"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iming>
    <p:tnLst>
      <p:par>
        <p:cTn id="1" dur="indefinite" restart="never" nodeType="tmRoot"/>
      </p:par>
    </p:tnLst>
  </p:timing>
  <p:hf hdr="0" ftr="0" dt="0"/>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FE290D-D249-40C3-A62F-17A118918A81}" type="datetime1">
              <a:rPr lang="en-GB" smtClean="0">
                <a:solidFill>
                  <a:prstClr val="black">
                    <a:tint val="75000"/>
                  </a:prstClr>
                </a:solidFill>
              </a:rPr>
              <a:t>03/10/2016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83436-66C9-4D55-9A7D-573DD4663AAE}"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78365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20.png"/><Relationship Id="rId7"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17.xml"/><Relationship Id="rId6" Type="http://schemas.openxmlformats.org/officeDocument/2006/relationships/image" Target="../media/image350.png"/><Relationship Id="rId5" Type="http://schemas.openxmlformats.org/officeDocument/2006/relationships/image" Target="../media/image340.png"/><Relationship Id="rId4" Type="http://schemas.openxmlformats.org/officeDocument/2006/relationships/image" Target="../media/image330.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7.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7.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60.png"/><Relationship Id="rId7" Type="http://schemas.openxmlformats.org/officeDocument/2006/relationships/image" Target="../media/image63.png"/><Relationship Id="rId1" Type="http://schemas.openxmlformats.org/officeDocument/2006/relationships/slideLayout" Target="../slideLayouts/slideLayout17.xml"/><Relationship Id="rId6" Type="http://schemas.openxmlformats.org/officeDocument/2006/relationships/image" Target="../media/image62.png"/><Relationship Id="rId5" Type="http://schemas.openxmlformats.org/officeDocument/2006/relationships/image" Target="../media/image580.png"/><Relationship Id="rId4" Type="http://schemas.openxmlformats.org/officeDocument/2006/relationships/image" Target="../media/image570.png"/><Relationship Id="rId9" Type="http://schemas.openxmlformats.org/officeDocument/2006/relationships/image" Target="../media/image6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660.png"/><Relationship Id="rId2" Type="http://schemas.openxmlformats.org/officeDocument/2006/relationships/image" Target="../media/image69.png"/><Relationship Id="rId1" Type="http://schemas.openxmlformats.org/officeDocument/2006/relationships/slideLayout" Target="../slideLayouts/slideLayout17.xml"/><Relationship Id="rId6" Type="http://schemas.openxmlformats.org/officeDocument/2006/relationships/image" Target="../media/image690.png"/><Relationship Id="rId5" Type="http://schemas.openxmlformats.org/officeDocument/2006/relationships/image" Target="../media/image680.png"/><Relationship Id="rId4" Type="http://schemas.openxmlformats.org/officeDocument/2006/relationships/image" Target="../media/image67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video" Target="../media/media1.gif"/><Relationship Id="rId1" Type="http://schemas.microsoft.com/office/2007/relationships/media" Target="../media/media1.gif"/><Relationship Id="rId5" Type="http://schemas.openxmlformats.org/officeDocument/2006/relationships/image" Target="../media/image72.png"/><Relationship Id="rId4" Type="http://schemas.openxmlformats.org/officeDocument/2006/relationships/notesSlide" Target="../notesSlides/notesSlide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cott.fortmann-roe.com/docs/MeasuringError.html" TargetMode="External"/><Relationship Id="rId2" Type="http://schemas.openxmlformats.org/officeDocument/2006/relationships/hyperlink" Target="http://scott.fortmann-roe.com/docs/BiasVariance.html" TargetMode="External"/><Relationship Id="rId1" Type="http://schemas.openxmlformats.org/officeDocument/2006/relationships/slideLayout" Target="../slideLayouts/slideLayout17.xml"/><Relationship Id="rId6" Type="http://schemas.openxmlformats.org/officeDocument/2006/relationships/hyperlink" Target="http://spotcrime.com/ca/san+francisco" TargetMode="External"/><Relationship Id="rId5" Type="http://schemas.openxmlformats.org/officeDocument/2006/relationships/hyperlink" Target="https://www.coursera.org/learn/machine-learning" TargetMode="External"/><Relationship Id="rId4" Type="http://schemas.openxmlformats.org/officeDocument/2006/relationships/hyperlink" Target="https://www.coursera.org/specializations/machine-learni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png"/><Relationship Id="rId12" Type="http://schemas.openxmlformats.org/officeDocument/2006/relationships/image" Target="../media/image30.jpg"/><Relationship Id="rId2" Type="http://schemas.openxmlformats.org/officeDocument/2006/relationships/image" Target="../media/image20.jpeg"/><Relationship Id="rId1" Type="http://schemas.openxmlformats.org/officeDocument/2006/relationships/slideLayout" Target="../slideLayouts/slideLayout17.xml"/><Relationship Id="rId6" Type="http://schemas.openxmlformats.org/officeDocument/2006/relationships/image" Target="../media/image24.jpeg"/><Relationship Id="rId11" Type="http://schemas.openxmlformats.org/officeDocument/2006/relationships/image" Target="../media/image29.jp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g"/><Relationship Id="rId9" Type="http://schemas.openxmlformats.org/officeDocument/2006/relationships/image" Target="../media/image27.jp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34.png"/><Relationship Id="rId4" Type="http://schemas.openxmlformats.org/officeDocument/2006/relationships/image" Target="../media/image37.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mtClean="0"/>
              <a:t>Data Science</a:t>
            </a:r>
            <a:r>
              <a:rPr lang="cs-CZ" smtClean="0"/>
              <a:t/>
            </a:r>
            <a:br>
              <a:rPr lang="cs-CZ" smtClean="0"/>
            </a:br>
            <a:r>
              <a:rPr lang="cs-CZ" sz="4400" smtClean="0"/>
              <a:t>aneb BigData v praxi</a:t>
            </a:r>
            <a:endParaRPr lang="en-GB"/>
          </a:p>
        </p:txBody>
      </p:sp>
      <p:sp>
        <p:nvSpPr>
          <p:cNvPr id="3" name="Subtitle 2"/>
          <p:cNvSpPr>
            <a:spLocks noGrp="1"/>
          </p:cNvSpPr>
          <p:nvPr>
            <p:ph type="subTitle" idx="1"/>
          </p:nvPr>
        </p:nvSpPr>
        <p:spPr/>
        <p:txBody>
          <a:bodyPr>
            <a:normAutofit fontScale="85000" lnSpcReduction="20000"/>
          </a:bodyPr>
          <a:lstStyle/>
          <a:p>
            <a:r>
              <a:rPr lang="cs-CZ" smtClean="0"/>
              <a:t>Ing. Žaneta Miklová</a:t>
            </a:r>
          </a:p>
          <a:p>
            <a:r>
              <a:rPr lang="cs-CZ" smtClean="0"/>
              <a:t>VŠB – TU Ostrava</a:t>
            </a:r>
          </a:p>
          <a:p>
            <a:r>
              <a:rPr lang="cs-CZ"/>
              <a:t>k</a:t>
            </a:r>
            <a:r>
              <a:rPr lang="cs-CZ" smtClean="0"/>
              <a:t>věten 2016</a:t>
            </a:r>
            <a:endParaRPr lang="en-GB"/>
          </a:p>
        </p:txBody>
      </p:sp>
    </p:spTree>
    <p:extLst>
      <p:ext uri="{BB962C8B-B14F-4D97-AF65-F5344CB8AC3E}">
        <p14:creationId xmlns:p14="http://schemas.microsoft.com/office/powerpoint/2010/main" val="67902718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Příklad 5. </a:t>
            </a:r>
            <a:r>
              <a:rPr lang="cs-CZ" sz="2800" smtClean="0">
                <a:solidFill>
                  <a:schemeClr val="tx2">
                    <a:lumMod val="75000"/>
                  </a:schemeClr>
                </a:solidFill>
                <a:latin typeface="Arial" panose="020B0604020202020204" pitchFamily="34" charset="0"/>
                <a:cs typeface="Arial" panose="020B0604020202020204" pitchFamily="34" charset="0"/>
              </a:rPr>
              <a:t>Doporučení produktu</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10</a:t>
            </a:fld>
            <a:endParaRPr lang="en-GB">
              <a:solidFill>
                <a:prstClr val="black">
                  <a:tint val="75000"/>
                </a:prstClr>
              </a:solidFill>
            </a:endParaRPr>
          </a:p>
        </p:txBody>
      </p:sp>
      <p:cxnSp>
        <p:nvCxnSpPr>
          <p:cNvPr id="5" name="Straight Arrow Connector 4"/>
          <p:cNvCxnSpPr>
            <a:endCxn id="34" idx="1"/>
          </p:cNvCxnSpPr>
          <p:nvPr/>
        </p:nvCxnSpPr>
        <p:spPr bwMode="gray">
          <a:xfrm flipV="1">
            <a:off x="4770975" y="4435049"/>
            <a:ext cx="553152" cy="578485"/>
          </a:xfrm>
          <a:prstGeom prst="straightConnector1">
            <a:avLst/>
          </a:prstGeom>
          <a:ln>
            <a:headEnd/>
            <a:tailEnd type="arrow"/>
          </a:ln>
        </p:spPr>
        <p:style>
          <a:lnRef idx="2">
            <a:schemeClr val="accent4"/>
          </a:lnRef>
          <a:fillRef idx="0">
            <a:schemeClr val="accent4"/>
          </a:fillRef>
          <a:effectRef idx="1">
            <a:schemeClr val="accent4"/>
          </a:effectRef>
          <a:fontRef idx="minor">
            <a:schemeClr val="tx1"/>
          </a:fontRef>
        </p:style>
      </p:cxnSp>
      <p:cxnSp>
        <p:nvCxnSpPr>
          <p:cNvPr id="6" name="Straight Arrow Connector 5"/>
          <p:cNvCxnSpPr>
            <a:endCxn id="34" idx="1"/>
          </p:cNvCxnSpPr>
          <p:nvPr/>
        </p:nvCxnSpPr>
        <p:spPr bwMode="gray">
          <a:xfrm>
            <a:off x="4753229" y="4435049"/>
            <a:ext cx="570898" cy="0"/>
          </a:xfrm>
          <a:prstGeom prst="straightConnector1">
            <a:avLst/>
          </a:prstGeom>
          <a:ln>
            <a:headEnd/>
            <a:tailEnd type="arrow"/>
          </a:ln>
        </p:spPr>
        <p:style>
          <a:lnRef idx="2">
            <a:schemeClr val="accent4"/>
          </a:lnRef>
          <a:fillRef idx="0">
            <a:schemeClr val="accent4"/>
          </a:fillRef>
          <a:effectRef idx="1">
            <a:schemeClr val="accent4"/>
          </a:effectRef>
          <a:fontRef idx="minor">
            <a:schemeClr val="tx1"/>
          </a:fontRef>
        </p:style>
      </p:cxnSp>
      <p:cxnSp>
        <p:nvCxnSpPr>
          <p:cNvPr id="7" name="Straight Arrow Connector 6"/>
          <p:cNvCxnSpPr>
            <a:endCxn id="34" idx="1"/>
          </p:cNvCxnSpPr>
          <p:nvPr/>
        </p:nvCxnSpPr>
        <p:spPr bwMode="gray">
          <a:xfrm>
            <a:off x="4753229" y="3963665"/>
            <a:ext cx="570898" cy="471384"/>
          </a:xfrm>
          <a:prstGeom prst="straightConnector1">
            <a:avLst/>
          </a:prstGeom>
          <a:ln>
            <a:headEnd/>
            <a:tailEnd type="arrow"/>
          </a:ln>
        </p:spPr>
        <p:style>
          <a:lnRef idx="2">
            <a:schemeClr val="accent4"/>
          </a:lnRef>
          <a:fillRef idx="0">
            <a:schemeClr val="accent4"/>
          </a:fillRef>
          <a:effectRef idx="1">
            <a:schemeClr val="accent4"/>
          </a:effectRef>
          <a:fontRef idx="minor">
            <a:schemeClr val="tx1"/>
          </a:fontRef>
        </p:style>
      </p:cxnSp>
      <p:cxnSp>
        <p:nvCxnSpPr>
          <p:cNvPr id="8" name="Straight Arrow Connector 7"/>
          <p:cNvCxnSpPr/>
          <p:nvPr/>
        </p:nvCxnSpPr>
        <p:spPr bwMode="gray">
          <a:xfrm>
            <a:off x="3608816" y="4460450"/>
            <a:ext cx="764220" cy="553083"/>
          </a:xfrm>
          <a:prstGeom prst="straightConnector1">
            <a:avLst/>
          </a:prstGeom>
          <a:ln>
            <a:headEnd/>
            <a:tailEnd type="arrow"/>
          </a:ln>
        </p:spPr>
        <p:style>
          <a:lnRef idx="2">
            <a:schemeClr val="accent4"/>
          </a:lnRef>
          <a:fillRef idx="0">
            <a:schemeClr val="accent4"/>
          </a:fillRef>
          <a:effectRef idx="1">
            <a:schemeClr val="accent4"/>
          </a:effectRef>
          <a:fontRef idx="minor">
            <a:schemeClr val="tx1"/>
          </a:fontRef>
        </p:style>
      </p:cxnSp>
      <p:cxnSp>
        <p:nvCxnSpPr>
          <p:cNvPr id="9" name="Straight Arrow Connector 8"/>
          <p:cNvCxnSpPr/>
          <p:nvPr/>
        </p:nvCxnSpPr>
        <p:spPr bwMode="gray">
          <a:xfrm>
            <a:off x="3617282" y="4460450"/>
            <a:ext cx="675322" cy="21165"/>
          </a:xfrm>
          <a:prstGeom prst="straightConnector1">
            <a:avLst/>
          </a:prstGeom>
          <a:ln>
            <a:headEnd/>
            <a:tailEnd type="arrow"/>
          </a:ln>
        </p:spPr>
        <p:style>
          <a:lnRef idx="2">
            <a:schemeClr val="accent4"/>
          </a:lnRef>
          <a:fillRef idx="0">
            <a:schemeClr val="accent4"/>
          </a:fillRef>
          <a:effectRef idx="1">
            <a:schemeClr val="accent4"/>
          </a:effectRef>
          <a:fontRef idx="minor">
            <a:schemeClr val="tx1"/>
          </a:fontRef>
        </p:style>
      </p:cxnSp>
      <p:cxnSp>
        <p:nvCxnSpPr>
          <p:cNvPr id="10" name="Straight Arrow Connector 9"/>
          <p:cNvCxnSpPr>
            <a:endCxn id="27" idx="2"/>
          </p:cNvCxnSpPr>
          <p:nvPr/>
        </p:nvCxnSpPr>
        <p:spPr bwMode="gray">
          <a:xfrm flipV="1">
            <a:off x="3617282" y="4460450"/>
            <a:ext cx="755755" cy="553084"/>
          </a:xfrm>
          <a:prstGeom prst="straightConnector1">
            <a:avLst/>
          </a:prstGeom>
          <a:ln>
            <a:headEnd/>
            <a:tailEnd type="arrow"/>
          </a:ln>
        </p:spPr>
        <p:style>
          <a:lnRef idx="2">
            <a:schemeClr val="accent4"/>
          </a:lnRef>
          <a:fillRef idx="0">
            <a:schemeClr val="accent4"/>
          </a:fillRef>
          <a:effectRef idx="1">
            <a:schemeClr val="accent4"/>
          </a:effectRef>
          <a:fontRef idx="minor">
            <a:schemeClr val="tx1"/>
          </a:fontRef>
        </p:style>
      </p:cxnSp>
      <p:cxnSp>
        <p:nvCxnSpPr>
          <p:cNvPr id="11" name="Straight Arrow Connector 10"/>
          <p:cNvCxnSpPr>
            <a:endCxn id="28" idx="2"/>
          </p:cNvCxnSpPr>
          <p:nvPr/>
        </p:nvCxnSpPr>
        <p:spPr bwMode="gray">
          <a:xfrm>
            <a:off x="3625748" y="5013534"/>
            <a:ext cx="747289" cy="0"/>
          </a:xfrm>
          <a:prstGeom prst="straightConnector1">
            <a:avLst/>
          </a:prstGeom>
          <a:ln>
            <a:headEnd/>
            <a:tailEnd type="arrow"/>
          </a:ln>
        </p:spPr>
        <p:style>
          <a:lnRef idx="2">
            <a:schemeClr val="accent4"/>
          </a:lnRef>
          <a:fillRef idx="0">
            <a:schemeClr val="accent4"/>
          </a:fillRef>
          <a:effectRef idx="1">
            <a:schemeClr val="accent4"/>
          </a:effectRef>
          <a:fontRef idx="minor">
            <a:schemeClr val="tx1"/>
          </a:fontRef>
        </p:style>
      </p:cxnSp>
      <p:cxnSp>
        <p:nvCxnSpPr>
          <p:cNvPr id="12" name="Straight Arrow Connector 11"/>
          <p:cNvCxnSpPr>
            <a:stCxn id="23" idx="6"/>
            <a:endCxn id="27" idx="2"/>
          </p:cNvCxnSpPr>
          <p:nvPr/>
        </p:nvCxnSpPr>
        <p:spPr bwMode="gray">
          <a:xfrm>
            <a:off x="3608817" y="3907367"/>
            <a:ext cx="764220" cy="553083"/>
          </a:xfrm>
          <a:prstGeom prst="straightConnector1">
            <a:avLst/>
          </a:prstGeom>
          <a:ln>
            <a:headEnd/>
            <a:tailEnd type="arrow"/>
          </a:ln>
        </p:spPr>
        <p:style>
          <a:lnRef idx="2">
            <a:schemeClr val="accent4"/>
          </a:lnRef>
          <a:fillRef idx="0">
            <a:schemeClr val="accent4"/>
          </a:fillRef>
          <a:effectRef idx="1">
            <a:schemeClr val="accent4"/>
          </a:effectRef>
          <a:fontRef idx="minor">
            <a:schemeClr val="tx1"/>
          </a:fontRef>
        </p:style>
      </p:cxnSp>
      <p:grpSp>
        <p:nvGrpSpPr>
          <p:cNvPr id="13" name="Group 12"/>
          <p:cNvGrpSpPr/>
          <p:nvPr/>
        </p:nvGrpSpPr>
        <p:grpSpPr>
          <a:xfrm>
            <a:off x="1024498" y="1540934"/>
            <a:ext cx="7095004" cy="1286935"/>
            <a:chOff x="389462" y="1540934"/>
            <a:chExt cx="7095004" cy="1286935"/>
          </a:xfrm>
        </p:grpSpPr>
        <p:sp>
          <p:nvSpPr>
            <p:cNvPr id="14" name="Can 13"/>
            <p:cNvSpPr/>
            <p:nvPr/>
          </p:nvSpPr>
          <p:spPr bwMode="gray">
            <a:xfrm>
              <a:off x="389462" y="1540935"/>
              <a:ext cx="1228813" cy="1286934"/>
            </a:xfrm>
            <a:prstGeom prst="can">
              <a:avLst/>
            </a:prstGeom>
            <a:solidFill>
              <a:schemeClr val="tx2">
                <a:lumMod val="75000"/>
              </a:schemeClr>
            </a:solidFill>
            <a:ln>
              <a:solidFill>
                <a:schemeClr val="tx2">
                  <a:lumMod val="60000"/>
                  <a:lumOff val="40000"/>
                </a:schemeClr>
              </a:solidFill>
              <a:headEnd/>
              <a:tailEnd/>
            </a:ln>
          </p:spPr>
          <p:style>
            <a:lnRef idx="0">
              <a:schemeClr val="accent1"/>
            </a:lnRef>
            <a:fillRef idx="3">
              <a:schemeClr val="accent1"/>
            </a:fillRef>
            <a:effectRef idx="3">
              <a:schemeClr val="accent1"/>
            </a:effectRef>
            <a:fontRef idx="minor">
              <a:schemeClr val="lt1"/>
            </a:fontRef>
          </p:style>
          <p:txBody>
            <a:bodyPr lIns="63500" tIns="0" rIns="64800" bIns="0" rtlCol="0" anchor="ctr"/>
            <a:lstStyle/>
            <a:p>
              <a:pPr algn="ctr">
                <a:spcBef>
                  <a:spcPct val="0"/>
                </a:spcBef>
                <a:buClrTx/>
                <a:buSzPct val="90000"/>
              </a:pPr>
              <a:r>
                <a:rPr lang="cs-CZ" b="1" dirty="0" smtClean="0">
                  <a:solidFill>
                    <a:schemeClr val="bg1"/>
                  </a:solidFill>
                  <a:latin typeface="Arial" panose="020B0604020202020204" pitchFamily="34" charset="0"/>
                  <a:cs typeface="Arial" panose="020B0604020202020204" pitchFamily="34" charset="0"/>
                </a:rPr>
                <a:t>DATA</a:t>
              </a:r>
              <a:endParaRPr lang="en-GB" b="1" dirty="0">
                <a:solidFill>
                  <a:schemeClr val="bg1"/>
                </a:solidFill>
                <a:latin typeface="Arial" panose="020B0604020202020204" pitchFamily="34" charset="0"/>
                <a:cs typeface="Arial" panose="020B0604020202020204" pitchFamily="34" charset="0"/>
              </a:endParaRPr>
            </a:p>
          </p:txBody>
        </p:sp>
        <p:sp>
          <p:nvSpPr>
            <p:cNvPr id="15" name="Right Arrow 14"/>
            <p:cNvSpPr/>
            <p:nvPr/>
          </p:nvSpPr>
          <p:spPr bwMode="gray">
            <a:xfrm>
              <a:off x="1921927" y="2091268"/>
              <a:ext cx="474140" cy="313266"/>
            </a:xfrm>
            <a:prstGeom prst="rightArrow">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16" name="Cube 15"/>
            <p:cNvSpPr/>
            <p:nvPr/>
          </p:nvSpPr>
          <p:spPr bwMode="gray">
            <a:xfrm>
              <a:off x="2734701" y="1540934"/>
              <a:ext cx="1845734" cy="1286934"/>
            </a:xfrm>
            <a:prstGeom prst="cube">
              <a:avLst/>
            </a:prstGeom>
            <a:ln>
              <a:headEnd/>
              <a:tailEnd/>
            </a:ln>
          </p:spPr>
          <p:style>
            <a:lnRef idx="0">
              <a:schemeClr val="accent1"/>
            </a:lnRef>
            <a:fillRef idx="3">
              <a:schemeClr val="accent1"/>
            </a:fillRef>
            <a:effectRef idx="3">
              <a:schemeClr val="accent1"/>
            </a:effectRef>
            <a:fontRef idx="minor">
              <a:schemeClr val="lt1"/>
            </a:fontRef>
          </p:style>
          <p:txBody>
            <a:bodyPr lIns="63500" tIns="0" rIns="64800" bIns="0" rtlCol="0" anchor="ctr"/>
            <a:lstStyle/>
            <a:p>
              <a:pPr algn="ctr">
                <a:spcBef>
                  <a:spcPct val="0"/>
                </a:spcBef>
                <a:buClrTx/>
                <a:buSzPct val="90000"/>
              </a:pPr>
              <a:r>
                <a:rPr lang="cs-CZ" sz="1600" b="1">
                  <a:solidFill>
                    <a:schemeClr val="bg1"/>
                  </a:solidFill>
                  <a:latin typeface="Arial" panose="020B0604020202020204" pitchFamily="34" charset="0"/>
                  <a:cs typeface="Arial" panose="020B0604020202020204" pitchFamily="34" charset="0"/>
                </a:rPr>
                <a:t>ML METODY</a:t>
              </a:r>
              <a:endParaRPr lang="en-GB" sz="1600" b="1" dirty="0">
                <a:solidFill>
                  <a:schemeClr val="bg1"/>
                </a:solidFill>
                <a:latin typeface="Arial" panose="020B0604020202020204" pitchFamily="34" charset="0"/>
                <a:cs typeface="Arial" panose="020B0604020202020204" pitchFamily="34" charset="0"/>
              </a:endParaRPr>
            </a:p>
          </p:txBody>
        </p:sp>
        <p:sp>
          <p:nvSpPr>
            <p:cNvPr id="17" name="Cube 16"/>
            <p:cNvSpPr/>
            <p:nvPr/>
          </p:nvSpPr>
          <p:spPr bwMode="gray">
            <a:xfrm>
              <a:off x="5638732" y="1540934"/>
              <a:ext cx="1845734" cy="1286934"/>
            </a:xfrm>
            <a:prstGeom prst="cube">
              <a:avLst/>
            </a:prstGeom>
            <a:ln>
              <a:headEnd/>
              <a:tailEnd/>
            </a:ln>
          </p:spPr>
          <p:style>
            <a:lnRef idx="0">
              <a:schemeClr val="accent5"/>
            </a:lnRef>
            <a:fillRef idx="3">
              <a:schemeClr val="accent5"/>
            </a:fillRef>
            <a:effectRef idx="3">
              <a:schemeClr val="accent5"/>
            </a:effectRef>
            <a:fontRef idx="minor">
              <a:schemeClr val="lt1"/>
            </a:fontRef>
          </p:style>
          <p:txBody>
            <a:bodyPr lIns="63500" tIns="0" rIns="64800" bIns="0" rtlCol="0" anchor="ctr"/>
            <a:lstStyle/>
            <a:p>
              <a:pPr algn="ctr">
                <a:spcBef>
                  <a:spcPct val="0"/>
                </a:spcBef>
                <a:buClrTx/>
                <a:buSzPct val="90000"/>
              </a:pPr>
              <a:r>
                <a:rPr lang="cs-CZ" sz="1600" b="1" dirty="0" smtClean="0">
                  <a:solidFill>
                    <a:schemeClr val="bg1"/>
                  </a:solidFill>
                  <a:latin typeface="Arial" panose="020B0604020202020204" pitchFamily="34" charset="0"/>
                  <a:cs typeface="Arial" panose="020B0604020202020204" pitchFamily="34" charset="0"/>
                </a:rPr>
                <a:t>ZNALOST</a:t>
              </a:r>
              <a:endParaRPr lang="en-GB" sz="1600" b="1" dirty="0">
                <a:solidFill>
                  <a:schemeClr val="bg1"/>
                </a:solidFill>
                <a:latin typeface="Arial" panose="020B0604020202020204" pitchFamily="34" charset="0"/>
                <a:cs typeface="Arial" panose="020B0604020202020204" pitchFamily="34" charset="0"/>
              </a:endParaRPr>
            </a:p>
          </p:txBody>
        </p:sp>
        <p:sp>
          <p:nvSpPr>
            <p:cNvPr id="18" name="Right Arrow 17"/>
            <p:cNvSpPr/>
            <p:nvPr/>
          </p:nvSpPr>
          <p:spPr bwMode="gray">
            <a:xfrm>
              <a:off x="4876769" y="2091268"/>
              <a:ext cx="474140" cy="313266"/>
            </a:xfrm>
            <a:prstGeom prst="rightArrow">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grpSp>
      <p:sp>
        <p:nvSpPr>
          <p:cNvPr id="19" name="TextBox 18"/>
          <p:cNvSpPr txBox="1"/>
          <p:nvPr/>
        </p:nvSpPr>
        <p:spPr bwMode="auto">
          <a:xfrm>
            <a:off x="945136" y="2999999"/>
            <a:ext cx="1932423" cy="215444"/>
          </a:xfrm>
          <a:prstGeom prst="rect">
            <a:avLst/>
          </a:prstGeom>
          <a:noFill/>
          <a:ln w="9525" algn="ctr">
            <a:noFill/>
            <a:miter lim="800000"/>
            <a:headEnd/>
            <a:tailEnd/>
          </a:ln>
          <a:effectLst/>
        </p:spPr>
        <p:txBody>
          <a:bodyPr wrap="square" lIns="0" tIns="0" rIns="0" bIns="0" rtlCol="0">
            <a:spAutoFit/>
          </a:bodyPr>
          <a:lstStyle/>
          <a:p>
            <a:r>
              <a:rPr lang="cs-CZ" sz="1400" dirty="0" smtClean="0">
                <a:solidFill>
                  <a:schemeClr val="tx2">
                    <a:lumMod val="75000"/>
                  </a:schemeClr>
                </a:solidFill>
                <a:latin typeface="Arial" panose="020B0604020202020204" pitchFamily="34" charset="0"/>
                <a:cs typeface="Arial" panose="020B0604020202020204" pitchFamily="34" charset="0"/>
              </a:rPr>
              <a:t>Vstupní obrázky:</a:t>
            </a:r>
            <a:endParaRPr lang="en-GB" sz="1400" b="1" u="sng" dirty="0" smtClean="0">
              <a:solidFill>
                <a:schemeClr val="tx2">
                  <a:lumMod val="75000"/>
                </a:schemeClr>
              </a:solidFill>
              <a:latin typeface="Arial" panose="020B0604020202020204" pitchFamily="34" charset="0"/>
              <a:cs typeface="Arial" panose="020B0604020202020204" pitchFamily="34" charset="0"/>
            </a:endParaRPr>
          </a:p>
        </p:txBody>
      </p:sp>
      <p:sp>
        <p:nvSpPr>
          <p:cNvPr id="20" name="TextBox 19"/>
          <p:cNvSpPr txBox="1"/>
          <p:nvPr/>
        </p:nvSpPr>
        <p:spPr bwMode="auto">
          <a:xfrm>
            <a:off x="698093" y="5187101"/>
            <a:ext cx="1932423" cy="646331"/>
          </a:xfrm>
          <a:prstGeom prst="rect">
            <a:avLst/>
          </a:prstGeom>
          <a:noFill/>
          <a:ln w="9525" algn="ctr">
            <a:noFill/>
            <a:miter lim="800000"/>
            <a:headEnd/>
            <a:tailEnd/>
          </a:ln>
          <a:effectLst/>
        </p:spPr>
        <p:txBody>
          <a:bodyPr wrap="square" lIns="0" tIns="0" rIns="0" bIns="0" rtlCol="0">
            <a:spAutoFit/>
          </a:bodyPr>
          <a:lstStyle/>
          <a:p>
            <a:pPr algn="ctr"/>
            <a:r>
              <a:rPr lang="cs-CZ" sz="1400" dirty="0" smtClean="0">
                <a:solidFill>
                  <a:schemeClr val="tx2">
                    <a:lumMod val="75000"/>
                  </a:schemeClr>
                </a:solidFill>
                <a:latin typeface="Arial" panose="020B0604020202020204" pitchFamily="34" charset="0"/>
                <a:cs typeface="Arial" panose="020B0604020202020204" pitchFamily="34" charset="0"/>
              </a:rPr>
              <a:t>+</a:t>
            </a:r>
          </a:p>
          <a:p>
            <a:pPr algn="ctr"/>
            <a:r>
              <a:rPr lang="cs-CZ" sz="1400" dirty="0" smtClean="0">
                <a:solidFill>
                  <a:schemeClr val="tx2">
                    <a:lumMod val="75000"/>
                  </a:schemeClr>
                </a:solidFill>
                <a:latin typeface="Arial" panose="020B0604020202020204" pitchFamily="34" charset="0"/>
                <a:cs typeface="Arial" panose="020B0604020202020204" pitchFamily="34" charset="0"/>
              </a:rPr>
              <a:t>Historie nákupů ostatních zákazníků </a:t>
            </a:r>
            <a:endParaRPr lang="en-GB" sz="1400" dirty="0" smtClean="0">
              <a:solidFill>
                <a:schemeClr val="tx2">
                  <a:lumMod val="75000"/>
                </a:schemeClr>
              </a:solidFill>
              <a:latin typeface="Arial" panose="020B0604020202020204" pitchFamily="34" charset="0"/>
              <a:cs typeface="Arial" panose="020B0604020202020204" pitchFamily="34" charset="0"/>
            </a:endParaRPr>
          </a:p>
        </p:txBody>
      </p:sp>
      <p:sp>
        <p:nvSpPr>
          <p:cNvPr id="21" name="Rectangle 20"/>
          <p:cNvSpPr/>
          <p:nvPr/>
        </p:nvSpPr>
        <p:spPr bwMode="gray">
          <a:xfrm>
            <a:off x="3031103" y="3188153"/>
            <a:ext cx="918362" cy="405998"/>
          </a:xfrm>
          <a:prstGeom prst="rect">
            <a:avLst/>
          </a:prstGeom>
          <a:solidFill>
            <a:schemeClr val="tx2">
              <a:lumMod val="75000"/>
            </a:schemeClr>
          </a:solidFill>
          <a:ln>
            <a:solidFill>
              <a:schemeClr val="tx2">
                <a:lumMod val="60000"/>
                <a:lumOff val="40000"/>
              </a:schemeClr>
            </a:solidFill>
            <a:headEnd/>
            <a:tailEnd/>
          </a:ln>
        </p:spPr>
        <p:style>
          <a:lnRef idx="0">
            <a:schemeClr val="accent1"/>
          </a:lnRef>
          <a:fillRef idx="3">
            <a:schemeClr val="accent1"/>
          </a:fillRef>
          <a:effectRef idx="3">
            <a:schemeClr val="accent1"/>
          </a:effectRef>
          <a:fontRef idx="minor">
            <a:schemeClr val="lt1"/>
          </a:fontRef>
        </p:style>
        <p:txBody>
          <a:bodyPr lIns="63500" tIns="0" rIns="64800" bIns="0" rtlCol="0" anchor="ctr"/>
          <a:lstStyle/>
          <a:p>
            <a:pPr algn="ctr">
              <a:spcBef>
                <a:spcPct val="0"/>
              </a:spcBef>
              <a:buClrTx/>
              <a:buSzPct val="90000"/>
            </a:pPr>
            <a:r>
              <a:rPr lang="cs-CZ" sz="1200" b="1" dirty="0" smtClean="0">
                <a:solidFill>
                  <a:schemeClr val="bg1"/>
                </a:solidFill>
                <a:latin typeface="Arial" panose="020B0604020202020204" pitchFamily="34" charset="0"/>
                <a:cs typeface="Arial" panose="020B0604020202020204" pitchFamily="34" charset="0"/>
              </a:rPr>
              <a:t>1. vrstva</a:t>
            </a:r>
            <a:endParaRPr lang="en-GB" sz="1200" b="1"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bwMode="gray">
          <a:xfrm>
            <a:off x="4131733" y="3184373"/>
            <a:ext cx="918362" cy="405998"/>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lIns="63500" tIns="0" rIns="64800" bIns="0" rtlCol="0" anchor="ctr"/>
          <a:lstStyle/>
          <a:p>
            <a:pPr algn="ctr">
              <a:spcBef>
                <a:spcPct val="0"/>
              </a:spcBef>
              <a:buClrTx/>
              <a:buSzPct val="90000"/>
            </a:pPr>
            <a:r>
              <a:rPr lang="cs-CZ" sz="1200" b="1" dirty="0">
                <a:solidFill>
                  <a:schemeClr val="bg1"/>
                </a:solidFill>
                <a:latin typeface="Arial" panose="020B0604020202020204" pitchFamily="34" charset="0"/>
                <a:cs typeface="Arial" panose="020B0604020202020204" pitchFamily="34" charset="0"/>
              </a:rPr>
              <a:t>2</a:t>
            </a:r>
            <a:r>
              <a:rPr lang="cs-CZ" sz="1200" b="1" dirty="0" smtClean="0">
                <a:solidFill>
                  <a:schemeClr val="bg1"/>
                </a:solidFill>
                <a:latin typeface="Arial" panose="020B0604020202020204" pitchFamily="34" charset="0"/>
                <a:cs typeface="Arial" panose="020B0604020202020204" pitchFamily="34" charset="0"/>
              </a:rPr>
              <a:t>. vrstva</a:t>
            </a:r>
            <a:endParaRPr lang="en-GB" sz="1200" b="1" dirty="0">
              <a:solidFill>
                <a:schemeClr val="bg1"/>
              </a:solidFill>
              <a:latin typeface="Arial" panose="020B0604020202020204" pitchFamily="34" charset="0"/>
              <a:cs typeface="Arial" panose="020B0604020202020204" pitchFamily="34" charset="0"/>
            </a:endParaRPr>
          </a:p>
        </p:txBody>
      </p:sp>
      <p:sp>
        <p:nvSpPr>
          <p:cNvPr id="23" name="Oval 22"/>
          <p:cNvSpPr/>
          <p:nvPr/>
        </p:nvSpPr>
        <p:spPr bwMode="gray">
          <a:xfrm>
            <a:off x="3210884" y="3716867"/>
            <a:ext cx="397933" cy="381000"/>
          </a:xfrm>
          <a:prstGeom prst="ellipse">
            <a:avLst/>
          </a:prstGeom>
          <a:solidFill>
            <a:schemeClr val="tx2">
              <a:lumMod val="75000"/>
            </a:schemeClr>
          </a:solidFill>
          <a:ln>
            <a:solidFill>
              <a:schemeClr val="tx2">
                <a:lumMod val="60000"/>
                <a:lumOff val="4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63500" tIns="0" rIns="64800" bIns="0" rtlCol="0" anchor="ctr"/>
          <a:lstStyle/>
          <a:p>
            <a:pPr algn="ctr">
              <a:spcBef>
                <a:spcPct val="0"/>
              </a:spcBef>
              <a:buClrTx/>
              <a:buSzPct val="90000"/>
            </a:pPr>
            <a:r>
              <a:rPr lang="cs-CZ" sz="1600" b="1" dirty="0" smtClean="0">
                <a:solidFill>
                  <a:schemeClr val="bg1"/>
                </a:solidFill>
                <a:latin typeface="Arial" panose="020B0604020202020204" pitchFamily="34" charset="0"/>
                <a:cs typeface="Arial" panose="020B0604020202020204" pitchFamily="34" charset="0"/>
              </a:rPr>
              <a:t>1</a:t>
            </a:r>
            <a:endParaRPr lang="en-GB" sz="1600" b="1" dirty="0">
              <a:solidFill>
                <a:schemeClr val="bg1"/>
              </a:solidFill>
              <a:latin typeface="Arial" panose="020B0604020202020204" pitchFamily="34" charset="0"/>
              <a:cs typeface="Arial" panose="020B0604020202020204" pitchFamily="34" charset="0"/>
            </a:endParaRPr>
          </a:p>
        </p:txBody>
      </p:sp>
      <p:sp>
        <p:nvSpPr>
          <p:cNvPr id="24" name="Oval 23"/>
          <p:cNvSpPr/>
          <p:nvPr/>
        </p:nvSpPr>
        <p:spPr bwMode="gray">
          <a:xfrm>
            <a:off x="3210883" y="4269950"/>
            <a:ext cx="397933" cy="381000"/>
          </a:xfrm>
          <a:prstGeom prst="ellipse">
            <a:avLst/>
          </a:prstGeom>
          <a:solidFill>
            <a:schemeClr val="tx2">
              <a:lumMod val="75000"/>
            </a:schemeClr>
          </a:solidFill>
          <a:ln>
            <a:solidFill>
              <a:schemeClr val="tx2">
                <a:lumMod val="60000"/>
                <a:lumOff val="4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25" name="Oval 24"/>
          <p:cNvSpPr/>
          <p:nvPr/>
        </p:nvSpPr>
        <p:spPr bwMode="gray">
          <a:xfrm>
            <a:off x="3210883" y="4823034"/>
            <a:ext cx="397933" cy="381000"/>
          </a:xfrm>
          <a:prstGeom prst="ellipse">
            <a:avLst/>
          </a:prstGeom>
          <a:solidFill>
            <a:schemeClr val="tx2">
              <a:lumMod val="75000"/>
            </a:schemeClr>
          </a:solidFill>
          <a:ln>
            <a:solidFill>
              <a:schemeClr val="tx2">
                <a:lumMod val="60000"/>
                <a:lumOff val="40000"/>
              </a:schemeClr>
            </a:solidFill>
            <a:headEnd/>
            <a:tailEnd/>
          </a:ln>
        </p:spPr>
        <p:style>
          <a:lnRef idx="2">
            <a:schemeClr val="accent2">
              <a:shade val="50000"/>
            </a:schemeClr>
          </a:lnRef>
          <a:fillRef idx="1">
            <a:schemeClr val="accent2"/>
          </a:fillRef>
          <a:effectRef idx="0">
            <a:schemeClr val="accent2"/>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26" name="Oval 25"/>
          <p:cNvSpPr/>
          <p:nvPr/>
        </p:nvSpPr>
        <p:spPr bwMode="gray">
          <a:xfrm>
            <a:off x="4373038" y="3716867"/>
            <a:ext cx="397933" cy="3810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lIns="63500" tIns="0" rIns="64800" bIns="0" rtlCol="0" anchor="ctr"/>
          <a:lstStyle/>
          <a:p>
            <a:pPr algn="ctr">
              <a:spcBef>
                <a:spcPct val="0"/>
              </a:spcBef>
              <a:buClrTx/>
              <a:buSzPct val="90000"/>
            </a:pPr>
            <a:r>
              <a:rPr lang="cs-CZ" sz="1600" b="1" dirty="0" smtClean="0">
                <a:solidFill>
                  <a:schemeClr val="bg1"/>
                </a:solidFill>
                <a:latin typeface="Arial" panose="020B0604020202020204" pitchFamily="34" charset="0"/>
                <a:cs typeface="Arial" panose="020B0604020202020204" pitchFamily="34" charset="0"/>
              </a:rPr>
              <a:t>1</a:t>
            </a:r>
            <a:endParaRPr lang="en-GB" sz="1600" b="1" dirty="0">
              <a:solidFill>
                <a:schemeClr val="bg1"/>
              </a:solidFill>
              <a:latin typeface="Arial" panose="020B0604020202020204" pitchFamily="34" charset="0"/>
              <a:cs typeface="Arial" panose="020B0604020202020204" pitchFamily="34" charset="0"/>
            </a:endParaRPr>
          </a:p>
        </p:txBody>
      </p:sp>
      <p:sp>
        <p:nvSpPr>
          <p:cNvPr id="27" name="Oval 26"/>
          <p:cNvSpPr/>
          <p:nvPr/>
        </p:nvSpPr>
        <p:spPr bwMode="gray">
          <a:xfrm>
            <a:off x="4373037" y="4269950"/>
            <a:ext cx="397933" cy="3810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28" name="Oval 27"/>
          <p:cNvSpPr/>
          <p:nvPr/>
        </p:nvSpPr>
        <p:spPr bwMode="gray">
          <a:xfrm>
            <a:off x="4373037" y="4823034"/>
            <a:ext cx="397933" cy="38100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9" name="Rectangle 28"/>
              <p:cNvSpPr/>
              <p:nvPr/>
            </p:nvSpPr>
            <p:spPr>
              <a:xfrm>
                <a:off x="4344727" y="4253016"/>
                <a:ext cx="4779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smtClean="0">
                              <a:solidFill>
                                <a:schemeClr val="bg1"/>
                              </a:solidFill>
                              <a:latin typeface="Cambria Math"/>
                              <a:cs typeface="Arial" pitchFamily="34" charset="0"/>
                            </a:rPr>
                          </m:ctrlPr>
                        </m:sSubPr>
                        <m:e>
                          <m:r>
                            <a:rPr lang="cs-CZ" b="1" i="1" smtClean="0">
                              <a:solidFill>
                                <a:schemeClr val="bg1"/>
                              </a:solidFill>
                              <a:latin typeface="Cambria Math"/>
                              <a:cs typeface="Arial" pitchFamily="34" charset="0"/>
                            </a:rPr>
                            <m:t>𝒛</m:t>
                          </m:r>
                        </m:e>
                        <m:sub>
                          <m:r>
                            <a:rPr lang="cs-CZ" b="1" i="1">
                              <a:solidFill>
                                <a:schemeClr val="bg1"/>
                              </a:solidFill>
                              <a:latin typeface="Cambria Math"/>
                              <a:cs typeface="Arial" pitchFamily="34" charset="0"/>
                            </a:rPr>
                            <m:t>𝟏</m:t>
                          </m:r>
                        </m:sub>
                      </m:sSub>
                    </m:oMath>
                  </m:oMathPara>
                </a14:m>
                <a:endParaRPr lang="en-GB" dirty="0">
                  <a:latin typeface="Arial" panose="020B0604020202020204" pitchFamily="34"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4344727" y="4253016"/>
                <a:ext cx="477951" cy="369332"/>
              </a:xfrm>
              <a:prstGeom prst="rect">
                <a:avLst/>
              </a:prstGeom>
              <a:blipFill rotWithShape="1">
                <a:blip r:embed="rId2"/>
                <a:stretch>
                  <a:fillRect b="-1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333027" y="4803032"/>
                <a:ext cx="4779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smtClean="0">
                              <a:solidFill>
                                <a:schemeClr val="bg1"/>
                              </a:solidFill>
                              <a:latin typeface="Cambria Math"/>
                              <a:cs typeface="Arial" pitchFamily="34" charset="0"/>
                            </a:rPr>
                          </m:ctrlPr>
                        </m:sSubPr>
                        <m:e>
                          <m:r>
                            <a:rPr lang="cs-CZ" b="1" i="1">
                              <a:solidFill>
                                <a:schemeClr val="bg1"/>
                              </a:solidFill>
                              <a:latin typeface="Cambria Math"/>
                              <a:cs typeface="Arial" pitchFamily="34" charset="0"/>
                            </a:rPr>
                            <m:t>𝒛</m:t>
                          </m:r>
                        </m:e>
                        <m:sub>
                          <m:r>
                            <a:rPr lang="cs-CZ" b="1" i="1" smtClean="0">
                              <a:solidFill>
                                <a:schemeClr val="bg1"/>
                              </a:solidFill>
                              <a:latin typeface="Cambria Math"/>
                              <a:cs typeface="Arial" pitchFamily="34" charset="0"/>
                            </a:rPr>
                            <m:t>𝟐</m:t>
                          </m:r>
                        </m:sub>
                      </m:sSub>
                    </m:oMath>
                  </m:oMathPara>
                </a14:m>
                <a:endParaRPr lang="en-GB" dirty="0">
                  <a:latin typeface="Arial" panose="020B0604020202020204" pitchFamily="34" charset="0"/>
                  <a:cs typeface="Arial" panose="020B0604020202020204"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4333027" y="4803032"/>
                <a:ext cx="477951" cy="369332"/>
              </a:xfrm>
              <a:prstGeom prst="rect">
                <a:avLst/>
              </a:prstGeom>
              <a:blipFill rotWithShape="1">
                <a:blip r:embed="rId3"/>
                <a:stretch>
                  <a:fillRect b="-1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3186116" y="4244549"/>
                <a:ext cx="4923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a:solidFill>
                                <a:schemeClr val="bg1"/>
                              </a:solidFill>
                              <a:latin typeface="Cambria Math"/>
                              <a:cs typeface="Arial" pitchFamily="34" charset="0"/>
                            </a:rPr>
                          </m:ctrlPr>
                        </m:sSubPr>
                        <m:e>
                          <m:r>
                            <a:rPr lang="cs-CZ" b="1" i="1">
                              <a:solidFill>
                                <a:schemeClr val="bg1"/>
                              </a:solidFill>
                              <a:latin typeface="Cambria Math"/>
                              <a:cs typeface="Arial" pitchFamily="34" charset="0"/>
                            </a:rPr>
                            <m:t>𝒙</m:t>
                          </m:r>
                        </m:e>
                        <m:sub>
                          <m:r>
                            <a:rPr lang="cs-CZ" b="1" i="1">
                              <a:solidFill>
                                <a:schemeClr val="bg1"/>
                              </a:solidFill>
                              <a:latin typeface="Cambria Math"/>
                              <a:cs typeface="Arial" pitchFamily="34" charset="0"/>
                            </a:rPr>
                            <m:t>𝟏</m:t>
                          </m:r>
                        </m:sub>
                      </m:sSub>
                    </m:oMath>
                  </m:oMathPara>
                </a14:m>
                <a:endParaRPr lang="en-GB" dirty="0">
                  <a:latin typeface="Arial" panose="020B0604020202020204" pitchFamily="34"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3186116" y="4244549"/>
                <a:ext cx="492379" cy="369332"/>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3180594" y="4803467"/>
                <a:ext cx="492378" cy="369332"/>
              </a:xfrm>
              <a:prstGeom prst="rect">
                <a:avLst/>
              </a:prstGeom>
              <a:ln>
                <a:solidFill>
                  <a:schemeClr val="tx2">
                    <a:lumMod val="60000"/>
                    <a:lumOff val="40000"/>
                  </a:schemeClr>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b="1" i="1" smtClean="0">
                              <a:solidFill>
                                <a:schemeClr val="bg1"/>
                              </a:solidFill>
                              <a:latin typeface="Cambria Math"/>
                              <a:cs typeface="Arial" pitchFamily="34" charset="0"/>
                            </a:rPr>
                          </m:ctrlPr>
                        </m:sSubPr>
                        <m:e>
                          <m:r>
                            <a:rPr lang="cs-CZ" b="1" i="1">
                              <a:solidFill>
                                <a:schemeClr val="bg1"/>
                              </a:solidFill>
                              <a:latin typeface="Cambria Math"/>
                              <a:cs typeface="Arial" pitchFamily="34" charset="0"/>
                            </a:rPr>
                            <m:t>𝒙</m:t>
                          </m:r>
                        </m:e>
                        <m:sub>
                          <m:r>
                            <a:rPr lang="cs-CZ" b="1" i="1" smtClean="0">
                              <a:solidFill>
                                <a:schemeClr val="bg1"/>
                              </a:solidFill>
                              <a:latin typeface="Cambria Math"/>
                              <a:cs typeface="Arial" pitchFamily="34" charset="0"/>
                            </a:rPr>
                            <m:t>𝟐</m:t>
                          </m:r>
                        </m:sub>
                      </m:sSub>
                    </m:oMath>
                  </m:oMathPara>
                </a14:m>
                <a:endParaRPr lang="en-GB" dirty="0">
                  <a:latin typeface="Arial" panose="020B0604020202020204" pitchFamily="34" charset="0"/>
                  <a:cs typeface="Arial" panose="020B0604020202020204" pitchFamily="34"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3180594" y="4803467"/>
                <a:ext cx="492378" cy="369332"/>
              </a:xfrm>
              <a:prstGeom prst="rect">
                <a:avLst/>
              </a:prstGeom>
              <a:blipFill rotWithShape="1">
                <a:blip r:embed="rId5"/>
                <a:stretch>
                  <a:fillRect/>
                </a:stretch>
              </a:blipFill>
              <a:ln>
                <a:solidFill>
                  <a:schemeClr val="tx2">
                    <a:lumMod val="60000"/>
                    <a:lumOff val="40000"/>
                  </a:schemeClr>
                </a:solidFill>
              </a:ln>
            </p:spPr>
            <p:txBody>
              <a:bodyPr/>
              <a:lstStyle/>
              <a:p>
                <a:r>
                  <a:rPr lang="en-GB">
                    <a:noFill/>
                  </a:rPr>
                  <a:t> </a:t>
                </a:r>
              </a:p>
            </p:txBody>
          </p:sp>
        </mc:Fallback>
      </mc:AlternateContent>
      <p:sp>
        <p:nvSpPr>
          <p:cNvPr id="33" name="Oval 32"/>
          <p:cNvSpPr/>
          <p:nvPr/>
        </p:nvSpPr>
        <p:spPr bwMode="gray">
          <a:xfrm>
            <a:off x="5312838" y="4269950"/>
            <a:ext cx="397933" cy="381000"/>
          </a:xfrm>
          <a:prstGeom prst="ellipse">
            <a:avLst/>
          </a:prstGeom>
          <a:ln>
            <a:headEnd/>
            <a:tailEnd/>
          </a:ln>
        </p:spPr>
        <p:style>
          <a:lnRef idx="0">
            <a:schemeClr val="dk1"/>
          </a:lnRef>
          <a:fillRef idx="3">
            <a:schemeClr val="dk1"/>
          </a:fillRef>
          <a:effectRef idx="3">
            <a:schemeClr val="dk1"/>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Rectangle 33"/>
              <p:cNvSpPr/>
              <p:nvPr/>
            </p:nvSpPr>
            <p:spPr>
              <a:xfrm>
                <a:off x="5324127" y="4250383"/>
                <a:ext cx="3866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b="1" i="1" smtClean="0">
                          <a:solidFill>
                            <a:schemeClr val="bg1"/>
                          </a:solidFill>
                          <a:latin typeface="Cambria Math"/>
                        </a:rPr>
                        <m:t>𝒚</m:t>
                      </m:r>
                    </m:oMath>
                  </m:oMathPara>
                </a14:m>
                <a:endParaRPr lang="en-GB" b="1" dirty="0">
                  <a:latin typeface="Arial" panose="020B0604020202020204" pitchFamily="34" charset="0"/>
                  <a:cs typeface="Arial" panose="020B0604020202020204" pitchFamily="34"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5324127" y="4250383"/>
                <a:ext cx="386644" cy="369332"/>
              </a:xfrm>
              <a:prstGeom prst="rect">
                <a:avLst/>
              </a:prstGeom>
              <a:blipFill rotWithShape="1">
                <a:blip r:embed="rId6"/>
                <a:stretch>
                  <a:fillRect b="-6557"/>
                </a:stretch>
              </a:blipFill>
            </p:spPr>
            <p:txBody>
              <a:bodyPr/>
              <a:lstStyle/>
              <a:p>
                <a:r>
                  <a:rPr lang="en-GB">
                    <a:noFill/>
                  </a:rPr>
                  <a:t> </a:t>
                </a:r>
              </a:p>
            </p:txBody>
          </p:sp>
        </mc:Fallback>
      </mc:AlternateContent>
      <p:cxnSp>
        <p:nvCxnSpPr>
          <p:cNvPr id="35" name="Straight Arrow Connector 34"/>
          <p:cNvCxnSpPr>
            <a:endCxn id="28" idx="2"/>
          </p:cNvCxnSpPr>
          <p:nvPr/>
        </p:nvCxnSpPr>
        <p:spPr bwMode="gray">
          <a:xfrm>
            <a:off x="3642679" y="3949696"/>
            <a:ext cx="730358" cy="1063838"/>
          </a:xfrm>
          <a:prstGeom prst="straightConnector1">
            <a:avLst/>
          </a:prstGeom>
          <a:ln>
            <a:headEnd/>
            <a:tailEnd type="arrow"/>
          </a:ln>
        </p:spPr>
        <p:style>
          <a:lnRef idx="2">
            <a:schemeClr val="accent4"/>
          </a:lnRef>
          <a:fillRef idx="0">
            <a:schemeClr val="accent4"/>
          </a:fillRef>
          <a:effectRef idx="1">
            <a:schemeClr val="accent4"/>
          </a:effectRef>
          <a:fontRef idx="minor">
            <a:schemeClr val="tx1"/>
          </a:fontRef>
        </p:style>
      </p:cxnSp>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30817" y="3249790"/>
            <a:ext cx="1947920" cy="2421319"/>
          </a:xfrm>
          <a:prstGeom prst="rect">
            <a:avLst/>
          </a:prstGeom>
        </p:spPr>
      </p:pic>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6460" y="3188153"/>
            <a:ext cx="544888" cy="2035125"/>
          </a:xfrm>
          <a:prstGeom prst="rect">
            <a:avLst/>
          </a:prstGeom>
        </p:spPr>
      </p:pic>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2244" y="5476803"/>
            <a:ext cx="3047970" cy="688501"/>
          </a:xfrm>
          <a:prstGeom prst="rect">
            <a:avLst/>
          </a:prstGeom>
        </p:spPr>
      </p:pic>
    </p:spTree>
    <p:extLst>
      <p:ext uri="{BB962C8B-B14F-4D97-AF65-F5344CB8AC3E}">
        <p14:creationId xmlns:p14="http://schemas.microsoft.com/office/powerpoint/2010/main" val="353745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animBg="1"/>
      <p:bldP spid="33" grpId="0" animBg="1"/>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900000">
            <a:off x="717434" y="4104165"/>
            <a:ext cx="5985159" cy="1606102"/>
          </a:xfrm>
        </p:spPr>
        <p:txBody>
          <a:bodyPr>
            <a:noAutofit/>
          </a:bodyPr>
          <a:lstStyle/>
          <a:p>
            <a:r>
              <a:rPr lang="cs-CZ" sz="4000" smtClean="0"/>
              <a:t>Supervised </a:t>
            </a:r>
            <a:br>
              <a:rPr lang="cs-CZ" sz="4000" smtClean="0"/>
            </a:br>
            <a:r>
              <a:rPr lang="cs-CZ" sz="4000" smtClean="0"/>
              <a:t>vs. </a:t>
            </a:r>
            <a:br>
              <a:rPr lang="cs-CZ" sz="4000" smtClean="0"/>
            </a:br>
            <a:r>
              <a:rPr lang="cs-CZ" sz="4000" smtClean="0"/>
              <a:t>Unsupervised</a:t>
            </a:r>
            <a:endParaRPr lang="en-GB" sz="4000"/>
          </a:p>
        </p:txBody>
      </p:sp>
    </p:spTree>
    <p:extLst>
      <p:ext uri="{BB962C8B-B14F-4D97-AF65-F5344CB8AC3E}">
        <p14:creationId xmlns:p14="http://schemas.microsoft.com/office/powerpoint/2010/main" val="16085091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Supervised learning</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12</a:t>
            </a:fld>
            <a:endParaRPr lang="en-GB">
              <a:solidFill>
                <a:prstClr val="black">
                  <a:tint val="75000"/>
                </a:prstClr>
              </a:solidFill>
            </a:endParaRPr>
          </a:p>
        </p:txBody>
      </p:sp>
      <p:sp>
        <p:nvSpPr>
          <p:cNvPr id="3" name="TextBox 2"/>
          <p:cNvSpPr txBox="1"/>
          <p:nvPr/>
        </p:nvSpPr>
        <p:spPr>
          <a:xfrm>
            <a:off x="467544" y="1340768"/>
            <a:ext cx="5348772" cy="369332"/>
          </a:xfrm>
          <a:prstGeom prst="rect">
            <a:avLst/>
          </a:prstGeom>
          <a:noFill/>
        </p:spPr>
        <p:txBody>
          <a:bodyPr wrap="none" rtlCol="0">
            <a:spAutoFit/>
          </a:bodyPr>
          <a:lstStyle/>
          <a:p>
            <a:r>
              <a:rPr lang="cs-CZ" smtClean="0"/>
              <a:t>Pravděpodobně jednen z nejběžnějších typů problémů.</a:t>
            </a:r>
            <a:endParaRPr lang="en-GB"/>
          </a:p>
        </p:txBody>
      </p: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060848"/>
            <a:ext cx="7090544" cy="3731865"/>
          </a:xfrm>
          <a:prstGeom prst="rect">
            <a:avLst/>
          </a:prstGeom>
        </p:spPr>
      </p:pic>
    </p:spTree>
    <p:extLst>
      <p:ext uri="{BB962C8B-B14F-4D97-AF65-F5344CB8AC3E}">
        <p14:creationId xmlns:p14="http://schemas.microsoft.com/office/powerpoint/2010/main" val="60493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733" y="605064"/>
            <a:ext cx="6866667" cy="3400000"/>
          </a:xfrm>
          <a:prstGeom prst="rect">
            <a:avLst/>
          </a:prstGeom>
        </p:spPr>
      </p:pic>
      <p:cxnSp>
        <p:nvCxnSpPr>
          <p:cNvPr id="15" name="Straight Connector 14"/>
          <p:cNvCxnSpPr/>
          <p:nvPr/>
        </p:nvCxnSpPr>
        <p:spPr bwMode="gray">
          <a:xfrm flipV="1">
            <a:off x="3087912" y="1340768"/>
            <a:ext cx="3672408" cy="1440000"/>
          </a:xfrm>
          <a:prstGeom prst="line">
            <a:avLst/>
          </a:prstGeom>
          <a:ln w="57150">
            <a:headEnd/>
            <a:tailEnd/>
          </a:ln>
        </p:spPr>
        <p:style>
          <a:lnRef idx="2">
            <a:schemeClr val="accent1"/>
          </a:lnRef>
          <a:fillRef idx="0">
            <a:schemeClr val="accent1"/>
          </a:fillRef>
          <a:effectRef idx="1">
            <a:schemeClr val="accent1"/>
          </a:effectRef>
          <a:fontRef idx="minor">
            <a:schemeClr val="tx1"/>
          </a:fontRef>
        </p:style>
      </p:cxnSp>
      <p:sp>
        <p:nvSpPr>
          <p:cNvPr id="16" name="Freeform 15"/>
          <p:cNvSpPr/>
          <p:nvPr/>
        </p:nvSpPr>
        <p:spPr bwMode="gray">
          <a:xfrm>
            <a:off x="3571091" y="1765457"/>
            <a:ext cx="2860802" cy="1155539"/>
          </a:xfrm>
          <a:custGeom>
            <a:avLst/>
            <a:gdLst>
              <a:gd name="connsiteX0" fmla="*/ 0 w 2860802"/>
              <a:gd name="connsiteY0" fmla="*/ 1155539 h 1155539"/>
              <a:gd name="connsiteX1" fmla="*/ 296333 w 2860802"/>
              <a:gd name="connsiteY1" fmla="*/ 689873 h 1155539"/>
              <a:gd name="connsiteX2" fmla="*/ 778933 w 2860802"/>
              <a:gd name="connsiteY2" fmla="*/ 325806 h 1155539"/>
              <a:gd name="connsiteX3" fmla="*/ 1515533 w 2860802"/>
              <a:gd name="connsiteY3" fmla="*/ 139539 h 1155539"/>
              <a:gd name="connsiteX4" fmla="*/ 2192866 w 2860802"/>
              <a:gd name="connsiteY4" fmla="*/ 46406 h 1155539"/>
              <a:gd name="connsiteX5" fmla="*/ 2794000 w 2860802"/>
              <a:gd name="connsiteY5" fmla="*/ 4073 h 1155539"/>
              <a:gd name="connsiteX6" fmla="*/ 2819400 w 2860802"/>
              <a:gd name="connsiteY6" fmla="*/ 4073 h 115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0802" h="1155539">
                <a:moveTo>
                  <a:pt x="0" y="1155539"/>
                </a:moveTo>
                <a:cubicBezTo>
                  <a:pt x="83255" y="991850"/>
                  <a:pt x="166511" y="828162"/>
                  <a:pt x="296333" y="689873"/>
                </a:cubicBezTo>
                <a:cubicBezTo>
                  <a:pt x="426155" y="551584"/>
                  <a:pt x="575733" y="417528"/>
                  <a:pt x="778933" y="325806"/>
                </a:cubicBezTo>
                <a:cubicBezTo>
                  <a:pt x="982133" y="234084"/>
                  <a:pt x="1279877" y="186106"/>
                  <a:pt x="1515533" y="139539"/>
                </a:cubicBezTo>
                <a:cubicBezTo>
                  <a:pt x="1751189" y="92972"/>
                  <a:pt x="1979788" y="68984"/>
                  <a:pt x="2192866" y="46406"/>
                </a:cubicBezTo>
                <a:cubicBezTo>
                  <a:pt x="2405944" y="23828"/>
                  <a:pt x="2689578" y="11128"/>
                  <a:pt x="2794000" y="4073"/>
                </a:cubicBezTo>
                <a:cubicBezTo>
                  <a:pt x="2898422" y="-2982"/>
                  <a:pt x="2858911" y="545"/>
                  <a:pt x="2819400" y="4073"/>
                </a:cubicBezTo>
              </a:path>
            </a:pathLst>
          </a:custGeom>
          <a:noFill/>
          <a:ln w="9525" algn="ctr">
            <a:noFill/>
            <a:miter lim="800000"/>
            <a:headEnd/>
            <a:tailEnd/>
          </a:ln>
          <a:effectLst/>
        </p:spPr>
        <p:txBody>
          <a:bodyPr rtlCol="0" anchor="ctr"/>
          <a:lstStyle/>
          <a:p>
            <a:pPr algn="ctr"/>
            <a:endParaRPr lang="en-GB"/>
          </a:p>
        </p:txBody>
      </p:sp>
      <p:sp>
        <p:nvSpPr>
          <p:cNvPr id="17" name="Freeform 16"/>
          <p:cNvSpPr/>
          <p:nvPr/>
        </p:nvSpPr>
        <p:spPr bwMode="gray">
          <a:xfrm>
            <a:off x="3514416" y="1556792"/>
            <a:ext cx="3245904" cy="1216474"/>
          </a:xfrm>
          <a:custGeom>
            <a:avLst/>
            <a:gdLst>
              <a:gd name="connsiteX0" fmla="*/ 0 w 2819400"/>
              <a:gd name="connsiteY0" fmla="*/ 1100666 h 1100666"/>
              <a:gd name="connsiteX1" fmla="*/ 245533 w 2819400"/>
              <a:gd name="connsiteY1" fmla="*/ 745066 h 1100666"/>
              <a:gd name="connsiteX2" fmla="*/ 601133 w 2819400"/>
              <a:gd name="connsiteY2" fmla="*/ 457200 h 1100666"/>
              <a:gd name="connsiteX3" fmla="*/ 965200 w 2819400"/>
              <a:gd name="connsiteY3" fmla="*/ 279400 h 1100666"/>
              <a:gd name="connsiteX4" fmla="*/ 1397000 w 2819400"/>
              <a:gd name="connsiteY4" fmla="*/ 143933 h 1100666"/>
              <a:gd name="connsiteX5" fmla="*/ 2150533 w 2819400"/>
              <a:gd name="connsiteY5" fmla="*/ 25400 h 1100666"/>
              <a:gd name="connsiteX6" fmla="*/ 2819400 w 2819400"/>
              <a:gd name="connsiteY6" fmla="*/ 0 h 1100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9400" h="1100666">
                <a:moveTo>
                  <a:pt x="0" y="1100666"/>
                </a:moveTo>
                <a:cubicBezTo>
                  <a:pt x="72672" y="976488"/>
                  <a:pt x="145344" y="852310"/>
                  <a:pt x="245533" y="745066"/>
                </a:cubicBezTo>
                <a:cubicBezTo>
                  <a:pt x="345722" y="637822"/>
                  <a:pt x="481189" y="534811"/>
                  <a:pt x="601133" y="457200"/>
                </a:cubicBezTo>
                <a:cubicBezTo>
                  <a:pt x="721077" y="379589"/>
                  <a:pt x="832556" y="331611"/>
                  <a:pt x="965200" y="279400"/>
                </a:cubicBezTo>
                <a:cubicBezTo>
                  <a:pt x="1097845" y="227189"/>
                  <a:pt x="1199445" y="186266"/>
                  <a:pt x="1397000" y="143933"/>
                </a:cubicBezTo>
                <a:cubicBezTo>
                  <a:pt x="1594555" y="101600"/>
                  <a:pt x="1913466" y="49389"/>
                  <a:pt x="2150533" y="25400"/>
                </a:cubicBezTo>
                <a:cubicBezTo>
                  <a:pt x="2387600" y="1411"/>
                  <a:pt x="2603500" y="705"/>
                  <a:pt x="2819400" y="0"/>
                </a:cubicBezTo>
              </a:path>
            </a:pathLst>
          </a:custGeom>
          <a:ln w="57150">
            <a:headEnd/>
            <a:tailEn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a:p>
        </p:txBody>
      </p:sp>
      <p:sp>
        <p:nvSpPr>
          <p:cNvPr id="2" name="Title 1"/>
          <p:cNvSpPr>
            <a:spLocks noGrp="1"/>
          </p:cNvSpPr>
          <p:nvPr>
            <p:ph type="title"/>
          </p:nvPr>
        </p:nvSpPr>
        <p:spPr>
          <a:xfrm>
            <a:off x="457200" y="274638"/>
            <a:ext cx="8229600" cy="706090"/>
          </a:xfrm>
        </p:spPr>
        <p:txBody>
          <a:bodyPr>
            <a:normAutofit/>
          </a:bodyPr>
          <a:lstStyle/>
          <a:p>
            <a:pPr algn="l"/>
            <a:r>
              <a:rPr lang="en-US" sz="2800" b="1" smtClean="0">
                <a:solidFill>
                  <a:schemeClr val="tx2">
                    <a:lumMod val="75000"/>
                  </a:schemeClr>
                </a:solidFill>
                <a:latin typeface="Arial" panose="020B0604020202020204" pitchFamily="34" charset="0"/>
                <a:cs typeface="Arial" panose="020B0604020202020204" pitchFamily="34" charset="0"/>
              </a:rPr>
              <a:t>Supervised learning</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13</a:t>
            </a:fld>
            <a:endParaRPr lang="en-GB">
              <a:solidFill>
                <a:prstClr val="black">
                  <a:tint val="75000"/>
                </a:prstClr>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3942074"/>
            <a:ext cx="6657143" cy="2295238"/>
          </a:xfrm>
          <a:prstGeom prst="rect">
            <a:avLst/>
          </a:prstGeom>
        </p:spPr>
      </p:pic>
    </p:spTree>
    <p:extLst>
      <p:ext uri="{BB962C8B-B14F-4D97-AF65-F5344CB8AC3E}">
        <p14:creationId xmlns:p14="http://schemas.microsoft.com/office/powerpoint/2010/main" val="2720018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709" y="605064"/>
            <a:ext cx="6866667" cy="3400000"/>
          </a:xfrm>
          <a:prstGeom prst="rect">
            <a:avLst/>
          </a:prstGeom>
        </p:spPr>
      </p:pic>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Příklad – predikce ceny rodinného domu</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14</a:t>
            </a:fld>
            <a:endParaRPr lang="en-GB">
              <a:solidFill>
                <a:prstClr val="black">
                  <a:tint val="75000"/>
                </a:prstClr>
              </a:solidFill>
            </a:endParaRPr>
          </a:p>
        </p:txBody>
      </p:sp>
      <p:cxnSp>
        <p:nvCxnSpPr>
          <p:cNvPr id="15" name="Straight Connector 14"/>
          <p:cNvCxnSpPr/>
          <p:nvPr/>
        </p:nvCxnSpPr>
        <p:spPr bwMode="gray">
          <a:xfrm flipV="1">
            <a:off x="3563888" y="1340768"/>
            <a:ext cx="3672408" cy="1440000"/>
          </a:xfrm>
          <a:prstGeom prst="line">
            <a:avLst/>
          </a:prstGeom>
          <a:ln w="57150">
            <a:headEnd/>
            <a:tailEnd/>
          </a:ln>
        </p:spPr>
        <p:style>
          <a:lnRef idx="2">
            <a:schemeClr val="accent1"/>
          </a:lnRef>
          <a:fillRef idx="0">
            <a:schemeClr val="accent1"/>
          </a:fillRef>
          <a:effectRef idx="1">
            <a:schemeClr val="accent1"/>
          </a:effectRef>
          <a:fontRef idx="minor">
            <a:schemeClr val="tx1"/>
          </a:fontRef>
        </p:style>
      </p:cxnSp>
      <p:sp>
        <p:nvSpPr>
          <p:cNvPr id="16" name="Freeform 15"/>
          <p:cNvSpPr/>
          <p:nvPr/>
        </p:nvSpPr>
        <p:spPr bwMode="gray">
          <a:xfrm>
            <a:off x="4047067" y="1765457"/>
            <a:ext cx="2860802" cy="1155539"/>
          </a:xfrm>
          <a:custGeom>
            <a:avLst/>
            <a:gdLst>
              <a:gd name="connsiteX0" fmla="*/ 0 w 2860802"/>
              <a:gd name="connsiteY0" fmla="*/ 1155539 h 1155539"/>
              <a:gd name="connsiteX1" fmla="*/ 296333 w 2860802"/>
              <a:gd name="connsiteY1" fmla="*/ 689873 h 1155539"/>
              <a:gd name="connsiteX2" fmla="*/ 778933 w 2860802"/>
              <a:gd name="connsiteY2" fmla="*/ 325806 h 1155539"/>
              <a:gd name="connsiteX3" fmla="*/ 1515533 w 2860802"/>
              <a:gd name="connsiteY3" fmla="*/ 139539 h 1155539"/>
              <a:gd name="connsiteX4" fmla="*/ 2192866 w 2860802"/>
              <a:gd name="connsiteY4" fmla="*/ 46406 h 1155539"/>
              <a:gd name="connsiteX5" fmla="*/ 2794000 w 2860802"/>
              <a:gd name="connsiteY5" fmla="*/ 4073 h 1155539"/>
              <a:gd name="connsiteX6" fmla="*/ 2819400 w 2860802"/>
              <a:gd name="connsiteY6" fmla="*/ 4073 h 115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0802" h="1155539">
                <a:moveTo>
                  <a:pt x="0" y="1155539"/>
                </a:moveTo>
                <a:cubicBezTo>
                  <a:pt x="83255" y="991850"/>
                  <a:pt x="166511" y="828162"/>
                  <a:pt x="296333" y="689873"/>
                </a:cubicBezTo>
                <a:cubicBezTo>
                  <a:pt x="426155" y="551584"/>
                  <a:pt x="575733" y="417528"/>
                  <a:pt x="778933" y="325806"/>
                </a:cubicBezTo>
                <a:cubicBezTo>
                  <a:pt x="982133" y="234084"/>
                  <a:pt x="1279877" y="186106"/>
                  <a:pt x="1515533" y="139539"/>
                </a:cubicBezTo>
                <a:cubicBezTo>
                  <a:pt x="1751189" y="92972"/>
                  <a:pt x="1979788" y="68984"/>
                  <a:pt x="2192866" y="46406"/>
                </a:cubicBezTo>
                <a:cubicBezTo>
                  <a:pt x="2405944" y="23828"/>
                  <a:pt x="2689578" y="11128"/>
                  <a:pt x="2794000" y="4073"/>
                </a:cubicBezTo>
                <a:cubicBezTo>
                  <a:pt x="2898422" y="-2982"/>
                  <a:pt x="2858911" y="545"/>
                  <a:pt x="2819400" y="4073"/>
                </a:cubicBezTo>
              </a:path>
            </a:pathLst>
          </a:custGeom>
          <a:noFill/>
          <a:ln w="9525" algn="ctr">
            <a:noFill/>
            <a:miter lim="800000"/>
            <a:headEnd/>
            <a:tailEnd/>
          </a:ln>
          <a:effectLst/>
        </p:spPr>
        <p:txBody>
          <a:bodyPr rtlCol="0" anchor="ctr"/>
          <a:lstStyle/>
          <a:p>
            <a:pPr algn="ctr"/>
            <a:endParaRPr lang="en-GB"/>
          </a:p>
        </p:txBody>
      </p:sp>
      <p:sp>
        <p:nvSpPr>
          <p:cNvPr id="17" name="Freeform 16"/>
          <p:cNvSpPr/>
          <p:nvPr/>
        </p:nvSpPr>
        <p:spPr bwMode="gray">
          <a:xfrm>
            <a:off x="3990392" y="1556792"/>
            <a:ext cx="3245904" cy="1216474"/>
          </a:xfrm>
          <a:custGeom>
            <a:avLst/>
            <a:gdLst>
              <a:gd name="connsiteX0" fmla="*/ 0 w 2819400"/>
              <a:gd name="connsiteY0" fmla="*/ 1100666 h 1100666"/>
              <a:gd name="connsiteX1" fmla="*/ 245533 w 2819400"/>
              <a:gd name="connsiteY1" fmla="*/ 745066 h 1100666"/>
              <a:gd name="connsiteX2" fmla="*/ 601133 w 2819400"/>
              <a:gd name="connsiteY2" fmla="*/ 457200 h 1100666"/>
              <a:gd name="connsiteX3" fmla="*/ 965200 w 2819400"/>
              <a:gd name="connsiteY3" fmla="*/ 279400 h 1100666"/>
              <a:gd name="connsiteX4" fmla="*/ 1397000 w 2819400"/>
              <a:gd name="connsiteY4" fmla="*/ 143933 h 1100666"/>
              <a:gd name="connsiteX5" fmla="*/ 2150533 w 2819400"/>
              <a:gd name="connsiteY5" fmla="*/ 25400 h 1100666"/>
              <a:gd name="connsiteX6" fmla="*/ 2819400 w 2819400"/>
              <a:gd name="connsiteY6" fmla="*/ 0 h 1100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9400" h="1100666">
                <a:moveTo>
                  <a:pt x="0" y="1100666"/>
                </a:moveTo>
                <a:cubicBezTo>
                  <a:pt x="72672" y="976488"/>
                  <a:pt x="145344" y="852310"/>
                  <a:pt x="245533" y="745066"/>
                </a:cubicBezTo>
                <a:cubicBezTo>
                  <a:pt x="345722" y="637822"/>
                  <a:pt x="481189" y="534811"/>
                  <a:pt x="601133" y="457200"/>
                </a:cubicBezTo>
                <a:cubicBezTo>
                  <a:pt x="721077" y="379589"/>
                  <a:pt x="832556" y="331611"/>
                  <a:pt x="965200" y="279400"/>
                </a:cubicBezTo>
                <a:cubicBezTo>
                  <a:pt x="1097845" y="227189"/>
                  <a:pt x="1199445" y="186266"/>
                  <a:pt x="1397000" y="143933"/>
                </a:cubicBezTo>
                <a:cubicBezTo>
                  <a:pt x="1594555" y="101600"/>
                  <a:pt x="1913466" y="49389"/>
                  <a:pt x="2150533" y="25400"/>
                </a:cubicBezTo>
                <a:cubicBezTo>
                  <a:pt x="2387600" y="1411"/>
                  <a:pt x="2603500" y="705"/>
                  <a:pt x="2819400" y="0"/>
                </a:cubicBezTo>
              </a:path>
            </a:pathLst>
          </a:custGeom>
          <a:ln w="57150">
            <a:headEnd/>
            <a:tailEnd/>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a:p>
        </p:txBody>
      </p:sp>
      <p:sp>
        <p:nvSpPr>
          <p:cNvPr id="19" name="Rectangle 18"/>
          <p:cNvSpPr/>
          <p:nvPr/>
        </p:nvSpPr>
        <p:spPr>
          <a:xfrm>
            <a:off x="396965" y="4005064"/>
            <a:ext cx="7992888" cy="2308324"/>
          </a:xfrm>
          <a:prstGeom prst="rect">
            <a:avLst/>
          </a:prstGeom>
        </p:spPr>
        <p:txBody>
          <a:bodyPr wrap="square">
            <a:spAutoFit/>
          </a:bodyPr>
          <a:lstStyle/>
          <a:p>
            <a:r>
              <a:rPr lang="cs-CZ" sz="1600" i="1" smtClean="0"/>
              <a:t>Co to znamená</a:t>
            </a:r>
            <a:r>
              <a:rPr lang="en-US" sz="1600" i="1" smtClean="0"/>
              <a:t>? </a:t>
            </a:r>
            <a:endParaRPr lang="en-US" sz="1600" smtClean="0"/>
          </a:p>
          <a:p>
            <a:pPr marL="742950" lvl="1" indent="-285750">
              <a:buFont typeface="Arial" panose="020B0604020202020204" pitchFamily="34" charset="0"/>
              <a:buChar char="•"/>
            </a:pPr>
            <a:r>
              <a:rPr lang="cs-CZ" sz="1600" smtClean="0"/>
              <a:t>Dostaneme dataset, u kterého víme, jaká je „správná odpověď “ (trénovací dataset)</a:t>
            </a:r>
            <a:endParaRPr lang="en-US" sz="1600" smtClean="0"/>
          </a:p>
          <a:p>
            <a:pPr marL="742950" lvl="1" indent="-285750">
              <a:buFont typeface="Arial" panose="020B0604020202020204" pitchFamily="34" charset="0"/>
              <a:buChar char="•"/>
            </a:pPr>
            <a:r>
              <a:rPr lang="cs-CZ" sz="1600" smtClean="0"/>
              <a:t>Víme aktuální cenu rodinných domů</a:t>
            </a:r>
            <a:endParaRPr lang="en-US" sz="1600" smtClean="0"/>
          </a:p>
          <a:p>
            <a:pPr marL="1200150" lvl="2" indent="-285750">
              <a:buFont typeface="Courier New" panose="02070309020205020404" pitchFamily="49" charset="0"/>
              <a:buChar char="o"/>
            </a:pPr>
            <a:r>
              <a:rPr lang="cs-CZ" sz="1600" smtClean="0"/>
              <a:t>Myšlenka je taková, že se z </a:t>
            </a:r>
            <a:r>
              <a:rPr lang="cs-CZ" sz="1600" b="1" smtClean="0"/>
              <a:t>trénovacího</a:t>
            </a:r>
            <a:r>
              <a:rPr lang="cs-CZ" sz="1600" smtClean="0"/>
              <a:t> datasetu naučíme jaká je nyní cena rodinných domů</a:t>
            </a:r>
            <a:endParaRPr lang="en-US" sz="1600" smtClean="0"/>
          </a:p>
          <a:p>
            <a:pPr marL="1200150" lvl="2" indent="-285750">
              <a:buFont typeface="Courier New" panose="02070309020205020404" pitchFamily="49" charset="0"/>
              <a:buChar char="o"/>
            </a:pPr>
            <a:r>
              <a:rPr lang="cs-CZ" sz="1600" smtClean="0"/>
              <a:t>Model by pak na základě toho měl určit co nejsprávněji cenu rodinných domů, u kterých neznáme jejich skutečnou hodnotu</a:t>
            </a:r>
            <a:endParaRPr lang="en-US" sz="1600" smtClean="0"/>
          </a:p>
          <a:p>
            <a:r>
              <a:rPr lang="cs-CZ" sz="1600" i="1" smtClean="0"/>
              <a:t>Takovou úlohu nazýváme také </a:t>
            </a:r>
            <a:r>
              <a:rPr lang="cs-CZ" sz="1600" b="1" i="1" u="sng" smtClean="0"/>
              <a:t>regresní úlohou</a:t>
            </a:r>
            <a:endParaRPr lang="en-US" sz="1600" i="1" u="sng" smtClean="0"/>
          </a:p>
          <a:p>
            <a:pPr marL="742950" lvl="1" indent="-285750">
              <a:buFont typeface="Arial" panose="020B0604020202020204" pitchFamily="34" charset="0"/>
              <a:buChar char="•"/>
            </a:pPr>
            <a:r>
              <a:rPr lang="cs-CZ" sz="1600" smtClean="0"/>
              <a:t>Predikujeme spojitou proměnnou </a:t>
            </a:r>
            <a:r>
              <a:rPr lang="en-US" sz="1600" smtClean="0"/>
              <a:t>(</a:t>
            </a:r>
            <a:r>
              <a:rPr lang="cs-CZ" sz="1600" smtClean="0"/>
              <a:t>cena</a:t>
            </a:r>
            <a:r>
              <a:rPr lang="en-US" sz="1600" smtClean="0"/>
              <a:t>)</a:t>
            </a:r>
          </a:p>
        </p:txBody>
      </p:sp>
    </p:spTree>
    <p:extLst>
      <p:ext uri="{BB962C8B-B14F-4D97-AF65-F5344CB8AC3E}">
        <p14:creationId xmlns:p14="http://schemas.microsoft.com/office/powerpoint/2010/main" val="454408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Příklad – maligní nádor</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15</a:t>
            </a:fld>
            <a:endParaRPr lang="en-GB">
              <a:solidFill>
                <a:prstClr val="black">
                  <a:tint val="75000"/>
                </a:prstClr>
              </a:solidFill>
            </a:endParaRPr>
          </a:p>
        </p:txBody>
      </p:sp>
      <p:sp>
        <p:nvSpPr>
          <p:cNvPr id="3" name="TextBox 2"/>
          <p:cNvSpPr txBox="1"/>
          <p:nvPr/>
        </p:nvSpPr>
        <p:spPr>
          <a:xfrm>
            <a:off x="440275" y="1009557"/>
            <a:ext cx="7228069" cy="369332"/>
          </a:xfrm>
          <a:prstGeom prst="rect">
            <a:avLst/>
          </a:prstGeom>
          <a:noFill/>
        </p:spPr>
        <p:txBody>
          <a:bodyPr wrap="none" rtlCol="0">
            <a:spAutoFit/>
          </a:bodyPr>
          <a:lstStyle/>
          <a:p>
            <a:r>
              <a:rPr lang="cs-CZ" smtClean="0"/>
              <a:t>Můžeme predikovat zda-li je nádor maligní nebo ne podle velikosti nádoru?</a:t>
            </a:r>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628800"/>
            <a:ext cx="6657143" cy="2295238"/>
          </a:xfrm>
          <a:prstGeom prst="rect">
            <a:avLst/>
          </a:prstGeom>
        </p:spPr>
      </p:pic>
      <p:sp>
        <p:nvSpPr>
          <p:cNvPr id="6" name="Rectangle 5"/>
          <p:cNvSpPr/>
          <p:nvPr/>
        </p:nvSpPr>
        <p:spPr>
          <a:xfrm>
            <a:off x="435988" y="3933056"/>
            <a:ext cx="7808420" cy="1477328"/>
          </a:xfrm>
          <a:prstGeom prst="rect">
            <a:avLst/>
          </a:prstGeom>
        </p:spPr>
        <p:txBody>
          <a:bodyPr wrap="square">
            <a:spAutoFit/>
          </a:bodyPr>
          <a:lstStyle/>
          <a:p>
            <a:r>
              <a:rPr lang="cs-CZ" smtClean="0"/>
              <a:t>Tohle je příklad </a:t>
            </a:r>
            <a:r>
              <a:rPr lang="cs-CZ" b="1" u="sng" smtClean="0"/>
              <a:t>klasifikačního problému</a:t>
            </a:r>
            <a:endParaRPr lang="en-US" b="1" u="sng" smtClean="0"/>
          </a:p>
          <a:p>
            <a:pPr marL="285750" indent="-285750">
              <a:buFont typeface="Arial" panose="020B0604020202020204" pitchFamily="34" charset="0"/>
              <a:buChar char="•"/>
            </a:pPr>
            <a:r>
              <a:rPr lang="cs-CZ" smtClean="0"/>
              <a:t>Klasifikujeme data do jedné ze dvou diskrétních tříd</a:t>
            </a:r>
            <a:endParaRPr lang="en-US" smtClean="0"/>
          </a:p>
          <a:p>
            <a:pPr marL="285750" indent="-285750">
              <a:buFont typeface="Arial" panose="020B0604020202020204" pitchFamily="34" charset="0"/>
              <a:buChar char="•"/>
            </a:pPr>
            <a:r>
              <a:rPr lang="cs-CZ" smtClean="0"/>
              <a:t>Úloha může být i multiklasifikační – více než dvě možnosti klasifikace</a:t>
            </a:r>
            <a:endParaRPr lang="en-US" smtClean="0"/>
          </a:p>
          <a:p>
            <a:pPr marL="285750" indent="-285750">
              <a:buFont typeface="Arial" panose="020B0604020202020204" pitchFamily="34" charset="0"/>
              <a:buChar char="•"/>
            </a:pPr>
            <a:endParaRPr lang="en-US" smtClean="0"/>
          </a:p>
          <a:p>
            <a:r>
              <a:rPr lang="cs-CZ" smtClean="0"/>
              <a:t>Můžeme použít i jinou vizualizaci:</a:t>
            </a: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5410384"/>
            <a:ext cx="5647326" cy="970944"/>
          </a:xfrm>
          <a:prstGeom prst="rect">
            <a:avLst/>
          </a:prstGeom>
        </p:spPr>
      </p:pic>
    </p:spTree>
    <p:extLst>
      <p:ext uri="{BB962C8B-B14F-4D97-AF65-F5344CB8AC3E}">
        <p14:creationId xmlns:p14="http://schemas.microsoft.com/office/powerpoint/2010/main" val="1407479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Příklad – více proměnných</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16</a:t>
            </a:fld>
            <a:endParaRPr lang="en-GB">
              <a:solidFill>
                <a:prstClr val="black">
                  <a:tint val="75000"/>
                </a:prstClr>
              </a:solidFill>
            </a:endParaRPr>
          </a:p>
        </p:txBody>
      </p:sp>
      <p:sp>
        <p:nvSpPr>
          <p:cNvPr id="3" name="TextBox 2"/>
          <p:cNvSpPr txBox="1"/>
          <p:nvPr/>
        </p:nvSpPr>
        <p:spPr>
          <a:xfrm>
            <a:off x="440275" y="980728"/>
            <a:ext cx="5856090" cy="738664"/>
          </a:xfrm>
          <a:prstGeom prst="rect">
            <a:avLst/>
          </a:prstGeom>
          <a:noFill/>
        </p:spPr>
        <p:txBody>
          <a:bodyPr wrap="none" rtlCol="0">
            <a:spAutoFit/>
          </a:bodyPr>
          <a:lstStyle/>
          <a:p>
            <a:pPr marL="285750" indent="-285750">
              <a:buFont typeface="Arial" panose="020B0604020202020204" pitchFamily="34" charset="0"/>
              <a:buChar char="•"/>
            </a:pPr>
            <a:r>
              <a:rPr lang="cs-CZ" sz="1400" smtClean="0">
                <a:latin typeface="Arial" panose="020B0604020202020204" pitchFamily="34" charset="0"/>
                <a:cs typeface="Arial" panose="020B0604020202020204" pitchFamily="34" charset="0"/>
              </a:rPr>
              <a:t>Použili jsme pouze jeden atribut (velikost)</a:t>
            </a:r>
            <a:endParaRPr lang="en-US" sz="140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sz="1400" smtClean="0">
                <a:latin typeface="Arial" panose="020B0604020202020204" pitchFamily="34" charset="0"/>
                <a:cs typeface="Arial" panose="020B0604020202020204" pitchFamily="34" charset="0"/>
              </a:rPr>
              <a:t>V běžných úlohách máme k dispozici více než jen jednu proměnnou</a:t>
            </a:r>
            <a:endParaRPr lang="en-US" sz="140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sz="1400" smtClean="0">
                <a:latin typeface="Arial" panose="020B0604020202020204" pitchFamily="34" charset="0"/>
                <a:cs typeface="Arial" panose="020B0604020202020204" pitchFamily="34" charset="0"/>
              </a:rPr>
              <a:t>Např. kromě velikosti můžeme mít i proměnnou věk</a:t>
            </a:r>
            <a:endParaRPr lang="en-US" sz="1400">
              <a:latin typeface="Arial" panose="020B0604020202020204" pitchFamily="34" charset="0"/>
              <a:cs typeface="Arial" panose="020B0604020202020204" pitchFamily="34" charset="0"/>
            </a:endParaRPr>
          </a:p>
        </p:txBody>
      </p:sp>
      <p:sp>
        <p:nvSpPr>
          <p:cNvPr id="6" name="Rectangle 5"/>
          <p:cNvSpPr/>
          <p:nvPr/>
        </p:nvSpPr>
        <p:spPr>
          <a:xfrm>
            <a:off x="435988" y="4733001"/>
            <a:ext cx="7808420" cy="2031325"/>
          </a:xfrm>
          <a:prstGeom prst="rect">
            <a:avLst/>
          </a:prstGeom>
        </p:spPr>
        <p:txBody>
          <a:bodyPr wrap="square">
            <a:spAutoFit/>
          </a:bodyPr>
          <a:lstStyle/>
          <a:p>
            <a:r>
              <a:rPr lang="cs-CZ" sz="1400" smtClean="0">
                <a:latin typeface="Arial" panose="020B0604020202020204" pitchFamily="34" charset="0"/>
                <a:cs typeface="Arial" panose="020B0604020202020204" pitchFamily="34" charset="0"/>
              </a:rPr>
              <a:t>Na základě dat můžeme zkusit určit samostatné třídy</a:t>
            </a:r>
            <a:endParaRPr lang="en-US" sz="1400" smtClean="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cs-CZ" sz="1400" smtClean="0">
                <a:latin typeface="Arial" panose="020B0604020202020204" pitchFamily="34" charset="0"/>
                <a:cs typeface="Arial" panose="020B0604020202020204" pitchFamily="34" charset="0"/>
              </a:rPr>
              <a:t>Nakreslit rozhodovací hranici mezi dvěmi třídami</a:t>
            </a:r>
            <a:endParaRPr lang="en-US" sz="1400" smtClean="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cs-CZ" sz="1400" smtClean="0">
                <a:latin typeface="Arial" panose="020B0604020202020204" pitchFamily="34" charset="0"/>
                <a:cs typeface="Arial" panose="020B0604020202020204" pitchFamily="34" charset="0"/>
              </a:rPr>
              <a:t>Použít více komplexní funkci k určení dvou tříd</a:t>
            </a:r>
            <a:endParaRPr lang="en-US" sz="1400" smtClean="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cs-CZ" sz="1400" smtClean="0">
                <a:latin typeface="Arial" panose="020B0604020202020204" pitchFamily="34" charset="0"/>
                <a:cs typeface="Arial" panose="020B0604020202020204" pitchFamily="34" charset="0"/>
              </a:rPr>
              <a:t>Následně se můžeme pokusit na základě nynějších dat zařadit pacienta s určitou velikostí nádoru a věkem do jedné ze dvou tříd</a:t>
            </a:r>
            <a:endParaRPr lang="en-US" sz="1400" smtClean="0">
              <a:latin typeface="Arial" panose="020B0604020202020204" pitchFamily="34" charset="0"/>
              <a:cs typeface="Arial" panose="020B0604020202020204" pitchFamily="34" charset="0"/>
            </a:endParaRPr>
          </a:p>
          <a:p>
            <a:r>
              <a:rPr lang="cs-CZ" sz="1400" b="1" i="1" smtClean="0">
                <a:latin typeface="Arial" panose="020B0604020202020204" pitchFamily="34" charset="0"/>
                <a:cs typeface="Arial" panose="020B0604020202020204" pitchFamily="34" charset="0"/>
              </a:rPr>
              <a:t>Shrnutí</a:t>
            </a:r>
            <a:endParaRPr lang="en-US" sz="1400" smtClean="0">
              <a:latin typeface="Arial" panose="020B0604020202020204" pitchFamily="34" charset="0"/>
              <a:cs typeface="Arial" panose="020B0604020202020204" pitchFamily="34" charset="0"/>
            </a:endParaRPr>
          </a:p>
          <a:p>
            <a:pPr lvl="1"/>
            <a:r>
              <a:rPr lang="cs-CZ" sz="1400" smtClean="0">
                <a:latin typeface="Arial" panose="020B0604020202020204" pitchFamily="34" charset="0"/>
                <a:cs typeface="Arial" panose="020B0604020202020204" pitchFamily="34" charset="0"/>
              </a:rPr>
              <a:t>Supervised learning je založen na „správné odpovědi“</a:t>
            </a:r>
            <a:endParaRPr lang="en-US" sz="1400" smtClean="0">
              <a:latin typeface="Arial" panose="020B0604020202020204" pitchFamily="34" charset="0"/>
              <a:cs typeface="Arial" panose="020B0604020202020204" pitchFamily="34" charset="0"/>
            </a:endParaRPr>
          </a:p>
          <a:p>
            <a:pPr lvl="1"/>
            <a:r>
              <a:rPr lang="cs-CZ" sz="1400" smtClean="0">
                <a:latin typeface="Arial" panose="020B0604020202020204" pitchFamily="34" charset="0"/>
                <a:cs typeface="Arial" panose="020B0604020202020204" pitchFamily="34" charset="0"/>
              </a:rPr>
              <a:t>Regresní úloha</a:t>
            </a:r>
            <a:endParaRPr lang="en-US" sz="1400" smtClean="0">
              <a:latin typeface="Arial" panose="020B0604020202020204" pitchFamily="34" charset="0"/>
              <a:cs typeface="Arial" panose="020B0604020202020204" pitchFamily="34" charset="0"/>
            </a:endParaRPr>
          </a:p>
          <a:p>
            <a:pPr lvl="1"/>
            <a:r>
              <a:rPr lang="cs-CZ" sz="1400" smtClean="0">
                <a:latin typeface="Arial" panose="020B0604020202020204" pitchFamily="34" charset="0"/>
                <a:cs typeface="Arial" panose="020B0604020202020204" pitchFamily="34" charset="0"/>
              </a:rPr>
              <a:t>Klasifikační úloha</a:t>
            </a:r>
            <a:endParaRPr lang="en-US" sz="140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772817"/>
            <a:ext cx="4032448" cy="2960184"/>
          </a:xfrm>
          <a:prstGeom prst="rect">
            <a:avLst/>
          </a:prstGeom>
        </p:spPr>
      </p:pic>
      <p:sp>
        <p:nvSpPr>
          <p:cNvPr id="9" name="TextBox 8"/>
          <p:cNvSpPr txBox="1"/>
          <p:nvPr/>
        </p:nvSpPr>
        <p:spPr bwMode="auto">
          <a:xfrm>
            <a:off x="6372200" y="2132856"/>
            <a:ext cx="2208938" cy="1354217"/>
          </a:xfrm>
          <a:prstGeom prst="rect">
            <a:avLst/>
          </a:prstGeom>
          <a:noFill/>
          <a:ln w="9525" algn="ctr">
            <a:noFill/>
            <a:miter lim="800000"/>
            <a:headEnd/>
            <a:tailEnd/>
          </a:ln>
          <a:effectLst/>
        </p:spPr>
        <p:txBody>
          <a:bodyPr wrap="none" lIns="0" tIns="0" rIns="0" bIns="0" rtlCol="0">
            <a:spAutoFit/>
          </a:bodyPr>
          <a:lstStyle/>
          <a:p>
            <a:r>
              <a:rPr lang="cs-CZ" sz="1400" u="sng" smtClean="0">
                <a:latin typeface="Arial" panose="020B0604020202020204" pitchFamily="34" charset="0"/>
                <a:cs typeface="Arial" panose="020B0604020202020204" pitchFamily="34" charset="0"/>
              </a:rPr>
              <a:t>Další proměnné</a:t>
            </a:r>
            <a:r>
              <a:rPr lang="en-US" sz="1400" u="sng"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cs-CZ" sz="1400" smtClean="0">
                <a:latin typeface="Arial" panose="020B0604020202020204" pitchFamily="34" charset="0"/>
                <a:cs typeface="Arial" panose="020B0604020202020204" pitchFamily="34" charset="0"/>
              </a:rPr>
              <a:t>Tloušťka</a:t>
            </a:r>
            <a:endParaRPr lang="en-US"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sz="1400" smtClean="0">
                <a:latin typeface="Arial" panose="020B0604020202020204" pitchFamily="34" charset="0"/>
                <a:cs typeface="Arial" panose="020B0604020202020204" pitchFamily="34" charset="0"/>
              </a:rPr>
              <a:t>Jednotná velikost buněk</a:t>
            </a:r>
            <a:endParaRPr lang="en-US"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sz="1400" smtClean="0">
                <a:latin typeface="Arial" panose="020B0604020202020204" pitchFamily="34" charset="0"/>
                <a:cs typeface="Arial" panose="020B0604020202020204" pitchFamily="34" charset="0"/>
              </a:rPr>
              <a:t>Jednotný tvar buněk</a:t>
            </a:r>
            <a:endParaRPr lang="en-US" sz="140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smtClean="0">
                <a:latin typeface="Arial" panose="020B0604020202020204" pitchFamily="34" charset="0"/>
                <a:cs typeface="Arial" panose="020B0604020202020204" pitchFamily="34" charset="0"/>
              </a:rPr>
              <a:t>…</a:t>
            </a:r>
            <a:endParaRPr lang="en-US" sz="140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40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Unsupervised learning</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17</a:t>
            </a:fld>
            <a:endParaRPr lang="en-GB">
              <a:solidFill>
                <a:prstClr val="black">
                  <a:tint val="75000"/>
                </a:prstClr>
              </a:solidFill>
            </a:endParaRPr>
          </a:p>
        </p:txBody>
      </p:sp>
      <p:sp>
        <p:nvSpPr>
          <p:cNvPr id="5" name="Rectangle 4"/>
          <p:cNvSpPr/>
          <p:nvPr/>
        </p:nvSpPr>
        <p:spPr>
          <a:xfrm>
            <a:off x="395536" y="1052736"/>
            <a:ext cx="7992888" cy="1323439"/>
          </a:xfrm>
          <a:prstGeom prst="rect">
            <a:avLst/>
          </a:prstGeom>
        </p:spPr>
        <p:txBody>
          <a:bodyPr wrap="square">
            <a:spAutoFit/>
          </a:bodyPr>
          <a:lstStyle/>
          <a:p>
            <a:pPr marL="285750" indent="-285750">
              <a:buFont typeface="Arial" panose="020B0604020202020204" pitchFamily="34" charset="0"/>
              <a:buChar char="•"/>
            </a:pPr>
            <a:r>
              <a:rPr lang="cs-CZ" sz="1600" smtClean="0">
                <a:latin typeface="Arial" panose="020B0604020202020204" pitchFamily="34" charset="0"/>
                <a:cs typeface="Arial" panose="020B0604020202020204" pitchFamily="34" charset="0"/>
              </a:rPr>
              <a:t>Druhý typ problému</a:t>
            </a:r>
            <a:endParaRPr lang="en-US" sz="160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sz="1600" smtClean="0">
                <a:latin typeface="Arial" panose="020B0604020202020204" pitchFamily="34" charset="0"/>
                <a:cs typeface="Arial" panose="020B0604020202020204" pitchFamily="34" charset="0"/>
              </a:rPr>
              <a:t>V unsupervised learningu obdržíme neoznačená data</a:t>
            </a:r>
            <a:endParaRPr lang="en-US" sz="1600" smtClean="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cs-CZ" sz="1600" smtClean="0">
                <a:latin typeface="Arial" panose="020B0604020202020204" pitchFamily="34" charset="0"/>
                <a:cs typeface="Arial" panose="020B0604020202020204" pitchFamily="34" charset="0"/>
              </a:rPr>
              <a:t>Pouze nám řeknou „Tady máte dataset, můžete ho rozčlenin – strukturovat?“</a:t>
            </a:r>
            <a:endParaRPr lang="en-US" sz="160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sz="1600" smtClean="0">
                <a:latin typeface="Arial" panose="020B0604020202020204" pitchFamily="34" charset="0"/>
                <a:cs typeface="Arial" panose="020B0604020202020204" pitchFamily="34" charset="0"/>
              </a:rPr>
              <a:t>Jeden ze způsobu řešení takového problému je klastrování dat do skupin</a:t>
            </a:r>
            <a:endParaRPr lang="en-US" sz="1600" smtClean="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cs-CZ" sz="1600" b="1" smtClean="0">
                <a:latin typeface="Arial" panose="020B0604020202020204" pitchFamily="34" charset="0"/>
                <a:cs typeface="Arial" panose="020B0604020202020204" pitchFamily="34" charset="0"/>
              </a:rPr>
              <a:t>Cluster algorithm</a:t>
            </a:r>
            <a:endParaRPr lang="en-US" sz="1600" b="1">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564902"/>
            <a:ext cx="6835917" cy="3597851"/>
          </a:xfrm>
          <a:prstGeom prst="rect">
            <a:avLst/>
          </a:prstGeom>
        </p:spPr>
      </p:pic>
    </p:spTree>
    <p:extLst>
      <p:ext uri="{BB962C8B-B14F-4D97-AF65-F5344CB8AC3E}">
        <p14:creationId xmlns:p14="http://schemas.microsoft.com/office/powerpoint/2010/main" val="1241092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Příklad – unsupervised learning</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18</a:t>
            </a:fld>
            <a:endParaRPr lang="en-GB">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052736"/>
            <a:ext cx="8966235" cy="5372786"/>
          </a:xfrm>
          <a:prstGeom prst="rect">
            <a:avLst/>
          </a:prstGeom>
        </p:spPr>
      </p:pic>
    </p:spTree>
    <p:extLst>
      <p:ext uri="{BB962C8B-B14F-4D97-AF65-F5344CB8AC3E}">
        <p14:creationId xmlns:p14="http://schemas.microsoft.com/office/powerpoint/2010/main" val="2663852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Další příklady – unsupervised learning</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19</a:t>
            </a:fld>
            <a:endParaRPr lang="en-GB">
              <a:solidFill>
                <a:prstClr val="black">
                  <a:tint val="75000"/>
                </a:prstClr>
              </a:solidFill>
            </a:endParaRPr>
          </a:p>
        </p:txBody>
      </p:sp>
      <p:sp>
        <p:nvSpPr>
          <p:cNvPr id="3" name="Rectangle 2"/>
          <p:cNvSpPr/>
          <p:nvPr/>
        </p:nvSpPr>
        <p:spPr>
          <a:xfrm>
            <a:off x="467544" y="1268760"/>
            <a:ext cx="8136904" cy="3416320"/>
          </a:xfrm>
          <a:prstGeom prst="rect">
            <a:avLst/>
          </a:prstGeom>
        </p:spPr>
        <p:txBody>
          <a:bodyPr wrap="square">
            <a:spAutoFit/>
          </a:bodyPr>
          <a:lstStyle/>
          <a:p>
            <a:pPr marL="285750" indent="-285750">
              <a:buFont typeface="Arial" panose="020B0604020202020204" pitchFamily="34" charset="0"/>
              <a:buChar char="•"/>
            </a:pPr>
            <a:r>
              <a:rPr lang="cs-CZ" smtClean="0">
                <a:latin typeface="Arial" panose="020B0604020202020204" pitchFamily="34" charset="0"/>
                <a:cs typeface="Arial" panose="020B0604020202020204" pitchFamily="34" charset="0"/>
              </a:rPr>
              <a:t>Detekce odlehlých pozorování</a:t>
            </a:r>
            <a:endParaRPr lang="en-GB" smtClean="0">
              <a:latin typeface="Arial" panose="020B0604020202020204" pitchFamily="34" charset="0"/>
              <a:cs typeface="Arial" panose="020B0604020202020204" pitchFamily="34" charset="0"/>
            </a:endParaRPr>
          </a:p>
          <a:p>
            <a:pPr marL="638175" indent="-285750">
              <a:buFont typeface="Courier New" panose="02070309020205020404" pitchFamily="49" charset="0"/>
              <a:buChar char="o"/>
            </a:pPr>
            <a:r>
              <a:rPr lang="en-GB" smtClean="0">
                <a:latin typeface="Arial" panose="020B0604020202020204" pitchFamily="34" charset="0"/>
                <a:cs typeface="Arial" panose="020B0604020202020204" pitchFamily="34" charset="0"/>
              </a:rPr>
              <a:t>“</a:t>
            </a:r>
            <a:r>
              <a:rPr lang="cs-CZ" smtClean="0">
                <a:latin typeface="Arial" panose="020B0604020202020204" pitchFamily="34" charset="0"/>
                <a:cs typeface="Arial" panose="020B0604020202020204" pitchFamily="34" charset="0"/>
              </a:rPr>
              <a:t>Je tohle v normě</a:t>
            </a:r>
            <a:r>
              <a:rPr lang="en-GB" smtClean="0">
                <a:latin typeface="Arial" panose="020B0604020202020204" pitchFamily="34" charset="0"/>
                <a:cs typeface="Arial" panose="020B0604020202020204" pitchFamily="34" charset="0"/>
              </a:rPr>
              <a:t>?”</a:t>
            </a:r>
            <a:endParaRPr lang="cs-CZ" smtClean="0">
              <a:latin typeface="Arial" panose="020B0604020202020204" pitchFamily="34" charset="0"/>
              <a:cs typeface="Arial" panose="020B0604020202020204" pitchFamily="34" charset="0"/>
            </a:endParaRPr>
          </a:p>
          <a:p>
            <a:pPr marL="638175" indent="-285750">
              <a:buFont typeface="Courier New" panose="02070309020205020404" pitchFamily="49" charset="0"/>
              <a:buChar char="o"/>
            </a:pPr>
            <a:endParaRPr lang="en-GB"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smtClean="0">
                <a:latin typeface="Arial" panose="020B0604020202020204" pitchFamily="34" charset="0"/>
                <a:cs typeface="Arial" panose="020B0604020202020204" pitchFamily="34" charset="0"/>
              </a:rPr>
              <a:t>Klasifikace</a:t>
            </a:r>
            <a:endParaRPr lang="en-GB" smtClean="0">
              <a:latin typeface="Arial" panose="020B0604020202020204" pitchFamily="34" charset="0"/>
              <a:cs typeface="Arial" panose="020B0604020202020204" pitchFamily="34" charset="0"/>
            </a:endParaRPr>
          </a:p>
          <a:p>
            <a:pPr marL="625475" indent="-285750">
              <a:buFont typeface="Courier New" panose="02070309020205020404" pitchFamily="49" charset="0"/>
              <a:buChar char="o"/>
            </a:pPr>
            <a:r>
              <a:rPr lang="en-GB" smtClean="0">
                <a:latin typeface="Arial" panose="020B0604020202020204" pitchFamily="34" charset="0"/>
                <a:cs typeface="Arial" panose="020B0604020202020204" pitchFamily="34" charset="0"/>
              </a:rPr>
              <a:t>“</a:t>
            </a:r>
            <a:r>
              <a:rPr lang="cs-CZ" smtClean="0">
                <a:latin typeface="Arial" panose="020B0604020202020204" pitchFamily="34" charset="0"/>
                <a:cs typeface="Arial" panose="020B0604020202020204" pitchFamily="34" charset="0"/>
              </a:rPr>
              <a:t>Jaké skupině je tahle položka nejvíce podobná</a:t>
            </a:r>
            <a:r>
              <a:rPr lang="en-GB" smtClean="0">
                <a:latin typeface="Arial" panose="020B0604020202020204" pitchFamily="34" charset="0"/>
                <a:cs typeface="Arial" panose="020B0604020202020204" pitchFamily="34" charset="0"/>
              </a:rPr>
              <a:t>?”</a:t>
            </a:r>
            <a:r>
              <a:rPr lang="cs-CZ" smtClean="0">
                <a:latin typeface="Arial" panose="020B0604020202020204" pitchFamily="34" charset="0"/>
                <a:cs typeface="Arial" panose="020B0604020202020204" pitchFamily="34" charset="0"/>
              </a:rPr>
              <a:t> (Google News)</a:t>
            </a:r>
          </a:p>
          <a:p>
            <a:pPr marL="625475" indent="-285750">
              <a:buFont typeface="Courier New" panose="02070309020205020404" pitchFamily="49" charset="0"/>
              <a:buChar char="o"/>
            </a:pPr>
            <a:endParaRPr lang="en-GB"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smtClean="0">
                <a:latin typeface="Arial" panose="020B0604020202020204" pitchFamily="34" charset="0"/>
                <a:cs typeface="Arial" panose="020B0604020202020204" pitchFamily="34" charset="0"/>
              </a:rPr>
              <a:t>Komprese a komunikace</a:t>
            </a:r>
            <a:endParaRPr lang="en-GB" smtClean="0">
              <a:latin typeface="Arial" panose="020B0604020202020204" pitchFamily="34" charset="0"/>
              <a:cs typeface="Arial" panose="020B0604020202020204" pitchFamily="34" charset="0"/>
            </a:endParaRPr>
          </a:p>
          <a:p>
            <a:pPr marL="625475" indent="-285750">
              <a:buFont typeface="Courier New" panose="02070309020205020404" pitchFamily="49" charset="0"/>
              <a:buChar char="o"/>
            </a:pPr>
            <a:r>
              <a:rPr lang="cs-CZ" smtClean="0">
                <a:latin typeface="Arial" panose="020B0604020202020204" pitchFamily="34" charset="0"/>
                <a:cs typeface="Arial" panose="020B0604020202020204" pitchFamily="34" charset="0"/>
              </a:rPr>
              <a:t>Poslat řetězec </a:t>
            </a:r>
            <a:r>
              <a:rPr lang="en-GB" smtClean="0">
                <a:latin typeface="Arial" panose="020B0604020202020204" pitchFamily="34" charset="0"/>
                <a:cs typeface="Arial" panose="020B0604020202020204" pitchFamily="34" charset="0"/>
              </a:rPr>
              <a:t>“ababababababab” </a:t>
            </a:r>
            <a:r>
              <a:rPr lang="cs-CZ" smtClean="0">
                <a:latin typeface="Arial" panose="020B0604020202020204" pitchFamily="34" charset="0"/>
                <a:cs typeface="Arial" panose="020B0604020202020204" pitchFamily="34" charset="0"/>
              </a:rPr>
              <a:t>nebo poslat</a:t>
            </a:r>
            <a:r>
              <a:rPr lang="en-GB" smtClean="0">
                <a:latin typeface="Arial" panose="020B0604020202020204" pitchFamily="34" charset="0"/>
                <a:cs typeface="Arial" panose="020B0604020202020204" pitchFamily="34" charset="0"/>
              </a:rPr>
              <a:t> “ab*7”</a:t>
            </a:r>
          </a:p>
          <a:p>
            <a:pPr marL="285750" indent="-285750">
              <a:buFont typeface="Arial" panose="020B0604020202020204" pitchFamily="34" charset="0"/>
              <a:buChar char="•"/>
            </a:pPr>
            <a:endParaRPr lang="cs-CZ"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mtClean="0">
              <a:latin typeface="Arial" panose="020B0604020202020204" pitchFamily="34" charset="0"/>
              <a:cs typeface="Arial" panose="020B0604020202020204" pitchFamily="34" charset="0"/>
            </a:endParaRPr>
          </a:p>
          <a:p>
            <a:r>
              <a:rPr lang="cs-CZ" smtClean="0">
                <a:latin typeface="Arial" panose="020B0604020202020204" pitchFamily="34" charset="0"/>
                <a:cs typeface="Arial" panose="020B0604020202020204" pitchFamily="34" charset="0"/>
              </a:rPr>
              <a:t>Ve všech případech identifikujeme vzor, který popisuje data a využijeme ho ve svůj prospěch</a:t>
            </a: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8091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Co je Data Science?</a:t>
            </a:r>
            <a:endParaRPr lang="en-GB" sz="2800" b="1">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2</a:t>
            </a:fld>
            <a:endParaRPr lang="en-GB">
              <a:solidFill>
                <a:prstClr val="black">
                  <a:tint val="75000"/>
                </a:prstClr>
              </a:solidFill>
            </a:endParaRPr>
          </a:p>
        </p:txBody>
      </p:sp>
      <p:sp>
        <p:nvSpPr>
          <p:cNvPr id="6" name="Oval 5"/>
          <p:cNvSpPr/>
          <p:nvPr/>
        </p:nvSpPr>
        <p:spPr bwMode="gray">
          <a:xfrm>
            <a:off x="1691680" y="1297764"/>
            <a:ext cx="3796444" cy="3526802"/>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680" y="1269733"/>
            <a:ext cx="2914592" cy="3338763"/>
          </a:xfrm>
          <a:prstGeom prst="rect">
            <a:avLst/>
          </a:prstGeom>
        </p:spPr>
      </p:pic>
      <p:sp>
        <p:nvSpPr>
          <p:cNvPr id="8" name="Oval 7"/>
          <p:cNvSpPr/>
          <p:nvPr/>
        </p:nvSpPr>
        <p:spPr bwMode="gray">
          <a:xfrm>
            <a:off x="3724422" y="1297765"/>
            <a:ext cx="3796444" cy="3526802"/>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sp>
        <p:nvSpPr>
          <p:cNvPr id="9" name="Oval 8"/>
          <p:cNvSpPr/>
          <p:nvPr/>
        </p:nvSpPr>
        <p:spPr bwMode="gray">
          <a:xfrm>
            <a:off x="2683579" y="2925251"/>
            <a:ext cx="3796444" cy="3526802"/>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9367" y="1560543"/>
            <a:ext cx="1780461" cy="161343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8527" y="4498131"/>
            <a:ext cx="3796444" cy="195392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3584" y="3131704"/>
            <a:ext cx="1943059" cy="172364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1589" y="1282644"/>
            <a:ext cx="2894223" cy="3354915"/>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6642" y="3125914"/>
            <a:ext cx="1898222" cy="1705672"/>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24422" y="2925251"/>
            <a:ext cx="1795406" cy="1650729"/>
          </a:xfrm>
          <a:prstGeom prst="rect">
            <a:avLst/>
          </a:prstGeom>
        </p:spPr>
      </p:pic>
    </p:spTree>
    <p:extLst>
      <p:ext uri="{BB962C8B-B14F-4D97-AF65-F5344CB8AC3E}">
        <p14:creationId xmlns:p14="http://schemas.microsoft.com/office/powerpoint/2010/main" val="29237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Využití – unsupervised learning</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20</a:t>
            </a:fld>
            <a:endParaRPr lang="en-GB">
              <a:solidFill>
                <a:prstClr val="black">
                  <a:tint val="75000"/>
                </a:prst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70" y="1138651"/>
            <a:ext cx="8654930" cy="3307015"/>
          </a:xfrm>
          <a:prstGeom prst="rect">
            <a:avLst/>
          </a:prstGeom>
        </p:spPr>
      </p:pic>
      <p:sp>
        <p:nvSpPr>
          <p:cNvPr id="10" name="Rectangle 9"/>
          <p:cNvSpPr/>
          <p:nvPr/>
        </p:nvSpPr>
        <p:spPr>
          <a:xfrm>
            <a:off x="567265" y="4784343"/>
            <a:ext cx="6934199" cy="1569660"/>
          </a:xfrm>
          <a:prstGeom prst="rect">
            <a:avLst/>
          </a:prstGeom>
        </p:spPr>
        <p:txBody>
          <a:bodyPr wrap="square">
            <a:spAutoFit/>
          </a:bodyPr>
          <a:lstStyle/>
          <a:p>
            <a:pPr marL="285750" indent="-285750">
              <a:buFont typeface="Arial" panose="020B0604020202020204" pitchFamily="34" charset="0"/>
              <a:buChar char="•"/>
            </a:pPr>
            <a:r>
              <a:rPr lang="cs-CZ" sz="1600" smtClean="0">
                <a:latin typeface="Arial" panose="020B0604020202020204" pitchFamily="34" charset="0"/>
                <a:cs typeface="Arial" panose="020B0604020202020204" pitchFamily="34" charset="0"/>
              </a:rPr>
              <a:t>Genom</a:t>
            </a:r>
            <a:endParaRPr lang="en-US" sz="160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smtClean="0">
                <a:latin typeface="Arial" panose="020B0604020202020204" pitchFamily="34" charset="0"/>
                <a:cs typeface="Arial" panose="020B0604020202020204" pitchFamily="34" charset="0"/>
              </a:rPr>
              <a:t>Microarray data</a:t>
            </a:r>
          </a:p>
          <a:p>
            <a:pPr marL="742950" lvl="1" indent="-285750">
              <a:buFont typeface="Courier New" panose="02070309020205020404" pitchFamily="49" charset="0"/>
              <a:buChar char="o"/>
            </a:pPr>
            <a:r>
              <a:rPr lang="cs-CZ" sz="1600" smtClean="0">
                <a:latin typeface="Arial" panose="020B0604020202020204" pitchFamily="34" charset="0"/>
                <a:cs typeface="Arial" panose="020B0604020202020204" pitchFamily="34" charset="0"/>
              </a:rPr>
              <a:t>Máme skupinu jednotlivců</a:t>
            </a:r>
            <a:endParaRPr lang="en-US" sz="1600" smtClean="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cs-CZ" sz="1600" smtClean="0">
                <a:latin typeface="Arial" panose="020B0604020202020204" pitchFamily="34" charset="0"/>
                <a:cs typeface="Arial" panose="020B0604020202020204" pitchFamily="34" charset="0"/>
              </a:rPr>
              <a:t>U každého měříme a zjišťujeme geny</a:t>
            </a:r>
            <a:endParaRPr lang="en-US" sz="1600" smtClean="0">
              <a:latin typeface="Arial" panose="020B0604020202020204" pitchFamily="34" charset="0"/>
              <a:cs typeface="Arial" panose="020B0604020202020204" pitchFamily="34" charset="0"/>
            </a:endParaRPr>
          </a:p>
          <a:p>
            <a:pPr marL="742950" lvl="1" indent="-285750">
              <a:buFont typeface="Courier New" panose="02070309020205020404" pitchFamily="49" charset="0"/>
              <a:buChar char="o"/>
            </a:pPr>
            <a:r>
              <a:rPr lang="cs-CZ" sz="1600" smtClean="0">
                <a:latin typeface="Arial" panose="020B0604020202020204" pitchFamily="34" charset="0"/>
                <a:cs typeface="Arial" panose="020B0604020202020204" pitchFamily="34" charset="0"/>
              </a:rPr>
              <a:t>Spustíme algoritmus který klastruje jednotlivce do skupin navzájem si podobných lidí</a:t>
            </a: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9154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683436-66C9-4D55-9A7D-573DD4663AAE}" type="slidenum">
              <a:rPr lang="en-GB" smtClean="0">
                <a:solidFill>
                  <a:prstClr val="black">
                    <a:tint val="75000"/>
                  </a:prstClr>
                </a:solidFill>
              </a:rPr>
              <a:pPr/>
              <a:t>21</a:t>
            </a:fld>
            <a:endParaRPr lang="en-GB">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65" y="3623732"/>
            <a:ext cx="4156977" cy="245358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198" y="3427508"/>
            <a:ext cx="3454703" cy="2649811"/>
          </a:xfrm>
          <a:prstGeom prst="rect">
            <a:avLst/>
          </a:prstGeom>
        </p:spPr>
      </p:pic>
      <p:grpSp>
        <p:nvGrpSpPr>
          <p:cNvPr id="11" name="Group 10"/>
          <p:cNvGrpSpPr/>
          <p:nvPr/>
        </p:nvGrpSpPr>
        <p:grpSpPr>
          <a:xfrm>
            <a:off x="380999" y="3158204"/>
            <a:ext cx="2912533" cy="465528"/>
            <a:chOff x="380999" y="3158204"/>
            <a:chExt cx="2912533" cy="465528"/>
          </a:xfrm>
        </p:grpSpPr>
        <p:cxnSp>
          <p:nvCxnSpPr>
            <p:cNvPr id="12" name="Curved Connector 11"/>
            <p:cNvCxnSpPr/>
            <p:nvPr/>
          </p:nvCxnSpPr>
          <p:spPr bwMode="gray">
            <a:xfrm>
              <a:off x="2802466" y="3300566"/>
              <a:ext cx="491066" cy="323166"/>
            </a:xfrm>
            <a:prstGeom prst="curvedConnector3">
              <a:avLst>
                <a:gd name="adj1" fmla="val 100000"/>
              </a:avLst>
            </a:prstGeom>
            <a:ln>
              <a:headEnd/>
              <a:tailEnd type="arrow"/>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bwMode="auto">
            <a:xfrm>
              <a:off x="380999" y="3158204"/>
              <a:ext cx="2480734" cy="46166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0" tIns="0" rIns="0" bIns="0" rtlCol="0">
              <a:spAutoFit/>
            </a:bodyPr>
            <a:lstStyle/>
            <a:p>
              <a:r>
                <a:rPr lang="en-US" sz="1500"/>
                <a:t>Identify potential weak spots or </a:t>
              </a:r>
              <a:r>
                <a:rPr lang="en-US" sz="1500" smtClean="0"/>
                <a:t>distribute workload</a:t>
              </a:r>
              <a:r>
                <a:rPr lang="en-US" sz="1500"/>
                <a:t> </a:t>
              </a:r>
              <a:r>
                <a:rPr lang="en-US" sz="1500" smtClean="0"/>
                <a:t>effectively</a:t>
              </a:r>
              <a:endParaRPr lang="en-US" sz="1500"/>
            </a:p>
          </p:txBody>
        </p:sp>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964" y="169333"/>
            <a:ext cx="3902299" cy="249681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7891" y="169333"/>
            <a:ext cx="4478545" cy="2496810"/>
          </a:xfrm>
          <a:prstGeom prst="rect">
            <a:avLst/>
          </a:prstGeom>
        </p:spPr>
      </p:pic>
    </p:spTree>
    <p:extLst>
      <p:ext uri="{BB962C8B-B14F-4D97-AF65-F5344CB8AC3E}">
        <p14:creationId xmlns:p14="http://schemas.microsoft.com/office/powerpoint/2010/main" val="135285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Srovnání Supervised vs. Unsupervised </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22</a:t>
            </a:fld>
            <a:endParaRPr lang="en-GB">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210733"/>
            <a:ext cx="4422987" cy="3860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932" y="2506133"/>
            <a:ext cx="4358019" cy="3801534"/>
          </a:xfrm>
          <a:prstGeom prst="rect">
            <a:avLst/>
          </a:prstGeom>
        </p:spPr>
      </p:pic>
      <p:sp>
        <p:nvSpPr>
          <p:cNvPr id="7" name="Oval 6"/>
          <p:cNvSpPr/>
          <p:nvPr/>
        </p:nvSpPr>
        <p:spPr bwMode="gray">
          <a:xfrm>
            <a:off x="5330408" y="4212166"/>
            <a:ext cx="1219201" cy="1253067"/>
          </a:xfrm>
          <a:prstGeom prst="ellipse">
            <a:avLst/>
          </a:prstGeom>
          <a:noFill/>
          <a:ln w="57150">
            <a:solidFill>
              <a:schemeClr val="tx2">
                <a:lumMod val="75000"/>
              </a:schemeClr>
            </a:solidFill>
            <a:headEnd/>
            <a:tailEnd/>
          </a:ln>
        </p:spPr>
        <p:style>
          <a:lnRef idx="2">
            <a:schemeClr val="accent4"/>
          </a:lnRef>
          <a:fillRef idx="1">
            <a:schemeClr val="lt1"/>
          </a:fillRef>
          <a:effectRef idx="0">
            <a:schemeClr val="accent4"/>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sp>
        <p:nvSpPr>
          <p:cNvPr id="8" name="Oval 7"/>
          <p:cNvSpPr/>
          <p:nvPr/>
        </p:nvSpPr>
        <p:spPr bwMode="gray">
          <a:xfrm>
            <a:off x="6779941" y="3314699"/>
            <a:ext cx="1219201" cy="1253067"/>
          </a:xfrm>
          <a:prstGeom prst="ellipse">
            <a:avLst/>
          </a:prstGeom>
          <a:noFill/>
          <a:ln w="57150">
            <a:solidFill>
              <a:schemeClr val="tx2">
                <a:lumMod val="75000"/>
              </a:schemeClr>
            </a:solidFill>
            <a:headEnd/>
            <a:tailEnd/>
          </a:ln>
        </p:spPr>
        <p:style>
          <a:lnRef idx="2">
            <a:schemeClr val="accent4"/>
          </a:lnRef>
          <a:fillRef idx="1">
            <a:schemeClr val="lt1"/>
          </a:fillRef>
          <a:effectRef idx="0">
            <a:schemeClr val="accent4"/>
          </a:effectRef>
          <a:fontRef idx="minor">
            <a:schemeClr val="dk1"/>
          </a:fontRef>
        </p:style>
        <p:txBody>
          <a:bodyPr lIns="63500" tIns="0" rIns="64800" bIns="0" rtlCol="0" anchor="ctr"/>
          <a:lstStyle/>
          <a:p>
            <a:pPr algn="ctr">
              <a:spcBef>
                <a:spcPct val="0"/>
              </a:spcBef>
              <a:buSzPct val="90000"/>
            </a:pPr>
            <a:endParaRPr lang="en-GB" sz="1600" b="1" dirty="0">
              <a:solidFill>
                <a:schemeClr val="bg1"/>
              </a:solidFill>
              <a:cs typeface="Arial" pitchFamily="34" charset="0"/>
            </a:endParaRPr>
          </a:p>
        </p:txBody>
      </p:sp>
    </p:spTree>
    <p:extLst>
      <p:ext uri="{BB962C8B-B14F-4D97-AF65-F5344CB8AC3E}">
        <p14:creationId xmlns:p14="http://schemas.microsoft.com/office/powerpoint/2010/main" val="51423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heel(1)">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cs-CZ" smtClean="0"/>
              <a:t>Základy budování modelu</a:t>
            </a:r>
            <a:endParaRPr lang="en-GB"/>
          </a:p>
        </p:txBody>
      </p:sp>
      <p:sp>
        <p:nvSpPr>
          <p:cNvPr id="4" name="Subtitle 3"/>
          <p:cNvSpPr>
            <a:spLocks noGrp="1"/>
          </p:cNvSpPr>
          <p:nvPr>
            <p:ph type="subTitle" idx="1"/>
          </p:nvPr>
        </p:nvSpPr>
        <p:spPr/>
        <p:txBody>
          <a:bodyPr/>
          <a:lstStyle/>
          <a:p>
            <a:r>
              <a:rPr lang="cs-CZ" smtClean="0"/>
              <a:t>Overfitting</a:t>
            </a:r>
            <a:endParaRPr lang="en-GB"/>
          </a:p>
        </p:txBody>
      </p:sp>
    </p:spTree>
    <p:extLst>
      <p:ext uri="{BB962C8B-B14F-4D97-AF65-F5344CB8AC3E}">
        <p14:creationId xmlns:p14="http://schemas.microsoft.com/office/powerpoint/2010/main" val="364468846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Overfitting</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24</a:t>
            </a:fld>
            <a:endParaRPr lang="en-GB">
              <a:solidFill>
                <a:prstClr val="black">
                  <a:tint val="75000"/>
                </a:prstClr>
              </a:solidFill>
            </a:endParaRPr>
          </a:p>
        </p:txBody>
      </p:sp>
      <p:sp>
        <p:nvSpPr>
          <p:cNvPr id="3" name="TextBox 2"/>
          <p:cNvSpPr txBox="1"/>
          <p:nvPr/>
        </p:nvSpPr>
        <p:spPr>
          <a:xfrm>
            <a:off x="611561" y="1055638"/>
            <a:ext cx="8064896" cy="1077218"/>
          </a:xfrm>
          <a:prstGeom prst="rect">
            <a:avLst/>
          </a:prstGeom>
          <a:noFill/>
        </p:spPr>
        <p:txBody>
          <a:bodyPr wrap="square" rtlCol="0">
            <a:spAutoFit/>
          </a:bodyPr>
          <a:lstStyle/>
          <a:p>
            <a:pPr marL="285750" indent="-285750">
              <a:buFont typeface="Arial" panose="020B0604020202020204" pitchFamily="34" charset="0"/>
              <a:buChar char="•"/>
            </a:pPr>
            <a:r>
              <a:rPr lang="cs-CZ" sz="1600" smtClean="0">
                <a:latin typeface="Arial" panose="020B0604020202020204" pitchFamily="34" charset="0"/>
                <a:cs typeface="Arial" panose="020B0604020202020204" pitchFamily="34" charset="0"/>
              </a:rPr>
              <a:t>model dobře fituje trénovací data, ale velmi špatně funguje na datech nových (testovacích)</a:t>
            </a:r>
            <a:endParaRPr lang="cs-CZ"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sz="1600" smtClean="0">
                <a:latin typeface="Arial" panose="020B0604020202020204" pitchFamily="34" charset="0"/>
                <a:cs typeface="Arial" panose="020B0604020202020204" pitchFamily="34" charset="0"/>
              </a:rPr>
              <a:t>nechceme </a:t>
            </a:r>
            <a:r>
              <a:rPr lang="cs-CZ" sz="1600">
                <a:latin typeface="Arial" panose="020B0604020202020204" pitchFamily="34" charset="0"/>
                <a:cs typeface="Arial" panose="020B0604020202020204" pitchFamily="34" charset="0"/>
              </a:rPr>
              <a:t>vytvořit model </a:t>
            </a:r>
            <a:r>
              <a:rPr lang="cs-CZ" sz="1600" smtClean="0">
                <a:latin typeface="Arial" panose="020B0604020202020204" pitchFamily="34" charset="0"/>
                <a:cs typeface="Arial" panose="020B0604020202020204" pitchFamily="34" charset="0"/>
              </a:rPr>
              <a:t>přeučený</a:t>
            </a:r>
          </a:p>
          <a:p>
            <a:pPr marL="285750" indent="-285750">
              <a:buFont typeface="Arial" panose="020B0604020202020204" pitchFamily="34" charset="0"/>
              <a:buChar char="•"/>
            </a:pPr>
            <a:r>
              <a:rPr lang="cs-CZ" sz="1600" smtClean="0">
                <a:latin typeface="Arial" panose="020B0604020202020204" pitchFamily="34" charset="0"/>
                <a:cs typeface="Arial" panose="020B0604020202020204" pitchFamily="34" charset="0"/>
              </a:rPr>
              <a:t>ale ani model nedoučený.</a:t>
            </a:r>
            <a:endParaRPr lang="cs-CZ" sz="1600">
              <a:solidFill>
                <a:schemeClr val="tx1">
                  <a:lumMod val="50000"/>
                  <a:lumOff val="50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374" y="2278534"/>
            <a:ext cx="3715269" cy="3715269"/>
          </a:xfrm>
          <a:prstGeom prst="rect">
            <a:avLst/>
          </a:prstGeom>
        </p:spPr>
      </p:pic>
    </p:spTree>
    <p:extLst>
      <p:ext uri="{BB962C8B-B14F-4D97-AF65-F5344CB8AC3E}">
        <p14:creationId xmlns:p14="http://schemas.microsoft.com/office/powerpoint/2010/main" val="28040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Overfitting</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25</a:t>
            </a:fld>
            <a:endParaRPr lang="en-GB">
              <a:solidFill>
                <a:prstClr val="black">
                  <a:tint val="7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1772816"/>
            <a:ext cx="2590476" cy="35238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988" y="1772816"/>
            <a:ext cx="2695238" cy="351428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2356" y="1772816"/>
            <a:ext cx="2619048" cy="3514286"/>
          </a:xfrm>
          <a:prstGeom prst="rect">
            <a:avLst/>
          </a:prstGeom>
        </p:spPr>
      </p:pic>
      <p:sp>
        <p:nvSpPr>
          <p:cNvPr id="9" name="Rectangle 8"/>
          <p:cNvSpPr/>
          <p:nvPr/>
        </p:nvSpPr>
        <p:spPr>
          <a:xfrm>
            <a:off x="899592" y="4653136"/>
            <a:ext cx="1512168" cy="6434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732240" y="4671020"/>
            <a:ext cx="1512168" cy="6434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95536" y="3861048"/>
            <a:ext cx="13945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7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Overfitting</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26</a:t>
            </a:fld>
            <a:endParaRPr lang="en-GB">
              <a:solidFill>
                <a:prstClr val="black">
                  <a:tint val="75000"/>
                </a:prstClr>
              </a:solidFill>
            </a:endParaRPr>
          </a:p>
        </p:txBody>
      </p:sp>
      <p:sp>
        <p:nvSpPr>
          <p:cNvPr id="3" name="Rectangle 2"/>
          <p:cNvSpPr/>
          <p:nvPr/>
        </p:nvSpPr>
        <p:spPr>
          <a:xfrm>
            <a:off x="539552" y="894199"/>
            <a:ext cx="2286000" cy="2246769"/>
          </a:xfrm>
          <a:prstGeom prst="rect">
            <a:avLst/>
          </a:prstGeom>
        </p:spPr>
        <p:txBody>
          <a:bodyPr wrap="square">
            <a:spAutoFit/>
          </a:bodyPr>
          <a:lstStyle/>
          <a:p>
            <a:r>
              <a:rPr lang="en-GB" sz="2000" b="1" u="sng"/>
              <a:t>Underfitting:</a:t>
            </a:r>
          </a:p>
          <a:p>
            <a:pPr marL="342900" indent="-342900">
              <a:buFont typeface="Arial" panose="020B0604020202020204" pitchFamily="34" charset="0"/>
              <a:buChar char="•"/>
            </a:pPr>
            <a:r>
              <a:rPr lang="en-GB" sz="2000"/>
              <a:t>High Bias</a:t>
            </a:r>
          </a:p>
          <a:p>
            <a:pPr marL="342900" indent="-342900">
              <a:buFont typeface="Arial" panose="020B0604020202020204" pitchFamily="34" charset="0"/>
              <a:buChar char="•"/>
            </a:pPr>
            <a:r>
              <a:rPr lang="en-GB" sz="2000"/>
              <a:t>Low Variance</a:t>
            </a:r>
          </a:p>
          <a:p>
            <a:pPr marL="342900" indent="-342900">
              <a:buFont typeface="Arial" panose="020B0604020202020204" pitchFamily="34" charset="0"/>
              <a:buChar char="•"/>
            </a:pPr>
            <a:endParaRPr lang="en-GB" sz="2000"/>
          </a:p>
          <a:p>
            <a:r>
              <a:rPr lang="en-GB" sz="2000" b="1" u="sng"/>
              <a:t>Overfitting:</a:t>
            </a:r>
          </a:p>
          <a:p>
            <a:pPr marL="342900" indent="-342900">
              <a:buFont typeface="Arial" panose="020B0604020202020204" pitchFamily="34" charset="0"/>
              <a:buChar char="•"/>
            </a:pPr>
            <a:r>
              <a:rPr lang="en-GB" sz="2000"/>
              <a:t>Low Bias </a:t>
            </a:r>
          </a:p>
          <a:p>
            <a:pPr marL="342900" indent="-342900">
              <a:buFont typeface="Arial" panose="020B0604020202020204" pitchFamily="34" charset="0"/>
              <a:buChar char="•"/>
            </a:pPr>
            <a:r>
              <a:rPr lang="en-GB" sz="2000"/>
              <a:t>High Variance</a:t>
            </a:r>
          </a:p>
        </p:txBody>
      </p:sp>
      <p:grpSp>
        <p:nvGrpSpPr>
          <p:cNvPr id="15" name="Group 14"/>
          <p:cNvGrpSpPr/>
          <p:nvPr/>
        </p:nvGrpSpPr>
        <p:grpSpPr>
          <a:xfrm>
            <a:off x="467544" y="3212976"/>
            <a:ext cx="3058274" cy="400110"/>
            <a:chOff x="539552" y="3317249"/>
            <a:chExt cx="3058274" cy="400110"/>
          </a:xfrm>
        </p:grpSpPr>
        <mc:AlternateContent xmlns:mc="http://schemas.openxmlformats.org/markup-compatibility/2006" xmlns:a14="http://schemas.microsoft.com/office/drawing/2010/main">
          <mc:Choice Requires="a14">
            <p:sp>
              <p:nvSpPr>
                <p:cNvPr id="7" name="TextBox 6"/>
                <p:cNvSpPr txBox="1"/>
                <p:nvPr/>
              </p:nvSpPr>
              <p:spPr>
                <a:xfrm>
                  <a:off x="539552" y="3317249"/>
                  <a:ext cx="177067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sz="2000" b="0" i="1" smtClean="0">
                            <a:latin typeface="Cambria Math"/>
                          </a:rPr>
                          <m:t>𝑌</m:t>
                        </m:r>
                        <m:r>
                          <a:rPr lang="cs-CZ" sz="2000" b="0" i="1" smtClean="0">
                            <a:latin typeface="Cambria Math"/>
                          </a:rPr>
                          <m:t>=</m:t>
                        </m:r>
                        <m:r>
                          <a:rPr lang="cs-CZ" sz="2000" b="0" i="1" smtClean="0">
                            <a:latin typeface="Cambria Math"/>
                          </a:rPr>
                          <m:t>𝑓</m:t>
                        </m:r>
                        <m:d>
                          <m:dPr>
                            <m:ctrlPr>
                              <a:rPr lang="cs-CZ" sz="2000" b="0" i="1" smtClean="0">
                                <a:latin typeface="Cambria Math"/>
                              </a:rPr>
                            </m:ctrlPr>
                          </m:dPr>
                          <m:e>
                            <m:r>
                              <a:rPr lang="cs-CZ" sz="2000" b="0" i="1" smtClean="0">
                                <a:latin typeface="Cambria Math"/>
                              </a:rPr>
                              <m:t>𝑋</m:t>
                            </m:r>
                          </m:e>
                        </m:d>
                        <m:r>
                          <a:rPr lang="cs-CZ" sz="2000" b="0" i="1" smtClean="0">
                            <a:latin typeface="Cambria Math"/>
                          </a:rPr>
                          <m:t>+</m:t>
                        </m:r>
                        <m:r>
                          <a:rPr lang="cs-CZ" sz="2000" b="0" i="1" smtClean="0">
                            <a:latin typeface="Cambria Math"/>
                            <a:ea typeface="Cambria Math"/>
                          </a:rPr>
                          <m:t>𝜖</m:t>
                        </m:r>
                        <m:r>
                          <a:rPr lang="cs-CZ" sz="2000" b="0" i="1" smtClean="0">
                            <a:latin typeface="Cambria Math"/>
                            <a:ea typeface="Cambria Math"/>
                          </a:rPr>
                          <m:t>;</m:t>
                        </m:r>
                      </m:oMath>
                    </m:oMathPara>
                  </a14:m>
                  <a:endParaRPr lang="cs-CZ" sz="2000" b="0" smtClean="0">
                    <a:ea typeface="Cambria Math"/>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39552" y="3317249"/>
                  <a:ext cx="1615058" cy="369332"/>
                </a:xfrm>
                <a:prstGeom prst="rect">
                  <a:avLst/>
                </a:prstGeom>
                <a:blipFill rotWithShape="1">
                  <a:blip r:embed="rId3"/>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154610" y="3317249"/>
                  <a:ext cx="14432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i="1" smtClean="0">
                            <a:latin typeface="Cambria Math"/>
                            <a:ea typeface="Cambria Math"/>
                          </a:rPr>
                          <m:t>𝜖</m:t>
                        </m:r>
                        <m:r>
                          <a:rPr lang="en-GB" sz="2000" i="1" smtClean="0">
                            <a:latin typeface="Cambria Math"/>
                            <a:ea typeface="Cambria Math"/>
                          </a:rPr>
                          <m:t>~</m:t>
                        </m:r>
                        <m:r>
                          <a:rPr lang="cs-CZ" sz="2000" b="0" i="1" smtClean="0">
                            <a:latin typeface="Cambria Math"/>
                            <a:ea typeface="Cambria Math"/>
                          </a:rPr>
                          <m:t>𝑁</m:t>
                        </m:r>
                        <m:r>
                          <a:rPr lang="cs-CZ" sz="2000" b="0" i="1" smtClean="0">
                            <a:latin typeface="Cambria Math"/>
                            <a:ea typeface="Cambria Math"/>
                          </a:rPr>
                          <m:t>(0, </m:t>
                        </m:r>
                        <m:sSub>
                          <m:sSubPr>
                            <m:ctrlPr>
                              <a:rPr lang="cs-CZ" sz="2000" b="0" i="1" smtClean="0">
                                <a:latin typeface="Cambria Math"/>
                                <a:ea typeface="Cambria Math"/>
                              </a:rPr>
                            </m:ctrlPr>
                          </m:sSubPr>
                          <m:e>
                            <m:r>
                              <a:rPr lang="cs-CZ" sz="2000" b="0" i="1" smtClean="0">
                                <a:latin typeface="Cambria Math"/>
                                <a:ea typeface="Cambria Math"/>
                              </a:rPr>
                              <m:t>𝜎</m:t>
                            </m:r>
                          </m:e>
                          <m:sub>
                            <m:r>
                              <a:rPr lang="cs-CZ" sz="2000" b="0" i="1" smtClean="0">
                                <a:latin typeface="Cambria Math"/>
                                <a:ea typeface="Cambria Math"/>
                              </a:rPr>
                              <m:t>𝜖</m:t>
                            </m:r>
                          </m:sub>
                        </m:sSub>
                        <m:r>
                          <a:rPr lang="cs-CZ" sz="2000" b="0" i="1" smtClean="0">
                            <a:latin typeface="Cambria Math"/>
                            <a:ea typeface="Cambria Math"/>
                          </a:rPr>
                          <m:t>)</m:t>
                        </m:r>
                      </m:oMath>
                    </m:oMathPara>
                  </a14:m>
                  <a:endParaRPr lang="en-GB" sz="2000"/>
                </a:p>
              </p:txBody>
            </p:sp>
          </mc:Choice>
          <mc:Fallback xmlns="">
            <p:sp>
              <p:nvSpPr>
                <p:cNvPr id="8" name="TextBox 7"/>
                <p:cNvSpPr txBox="1">
                  <a:spLocks noRot="1" noChangeAspect="1" noMove="1" noResize="1" noEditPoints="1" noAdjustHandles="1" noChangeArrowheads="1" noChangeShapeType="1" noTextEdit="1"/>
                </p:cNvSpPr>
                <p:nvPr/>
              </p:nvSpPr>
              <p:spPr>
                <a:xfrm>
                  <a:off x="2154610" y="3317249"/>
                  <a:ext cx="1320425" cy="369332"/>
                </a:xfrm>
                <a:prstGeom prst="rect">
                  <a:avLst/>
                </a:prstGeom>
                <a:blipFill rotWithShape="1">
                  <a:blip r:embed="rId4"/>
                  <a:stretch>
                    <a:fillRect b="-11475"/>
                  </a:stretch>
                </a:blipFill>
              </p:spPr>
              <p:txBody>
                <a:bodyPr/>
                <a:lstStyle/>
                <a:p>
                  <a:r>
                    <a:rPr lang="en-GB">
                      <a:noFill/>
                    </a:rPr>
                    <a:t> </a:t>
                  </a:r>
                </a:p>
              </p:txBody>
            </p:sp>
          </mc:Fallback>
        </mc:AlternateContent>
      </p:grpSp>
      <p:grpSp>
        <p:nvGrpSpPr>
          <p:cNvPr id="14" name="Group 13"/>
          <p:cNvGrpSpPr/>
          <p:nvPr/>
        </p:nvGrpSpPr>
        <p:grpSpPr>
          <a:xfrm>
            <a:off x="467544" y="3771548"/>
            <a:ext cx="3253681" cy="384914"/>
            <a:chOff x="524168" y="3836174"/>
            <a:chExt cx="3253681" cy="384914"/>
          </a:xfrm>
        </p:grpSpPr>
        <p:sp>
          <p:nvSpPr>
            <p:cNvPr id="9" name="TextBox 8"/>
            <p:cNvSpPr txBox="1"/>
            <p:nvPr/>
          </p:nvSpPr>
          <p:spPr>
            <a:xfrm>
              <a:off x="524168" y="3867905"/>
              <a:ext cx="2670924" cy="338554"/>
            </a:xfrm>
            <a:prstGeom prst="rect">
              <a:avLst/>
            </a:prstGeom>
            <a:noFill/>
          </p:spPr>
          <p:txBody>
            <a:bodyPr wrap="none" rtlCol="0">
              <a:spAutoFit/>
            </a:bodyPr>
            <a:lstStyle/>
            <a:p>
              <a:r>
                <a:rPr lang="cs-CZ" sz="1600" smtClean="0">
                  <a:latin typeface="Arial" panose="020B0604020202020204" pitchFamily="34" charset="0"/>
                  <a:cs typeface="Arial" panose="020B0604020202020204" pitchFamily="34" charset="0"/>
                </a:rPr>
                <a:t>Model můžeme odhadnout:</a:t>
              </a:r>
              <a:endParaRPr lang="en-GB" sz="16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3059832" y="3836174"/>
                  <a:ext cx="718017" cy="3849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i="1" smtClean="0">
                                <a:latin typeface="Cambria Math"/>
                              </a:rPr>
                            </m:ctrlPr>
                          </m:accPr>
                          <m:e>
                            <m:r>
                              <a:rPr lang="cs-CZ" b="0" i="1" smtClean="0">
                                <a:latin typeface="Cambria Math"/>
                              </a:rPr>
                              <m:t>𝑓</m:t>
                            </m:r>
                          </m:e>
                        </m:acc>
                        <m:r>
                          <a:rPr lang="cs-CZ" b="0" i="1" smtClean="0">
                            <a:latin typeface="Cambria Math"/>
                          </a:rPr>
                          <m:t>(</m:t>
                        </m:r>
                        <m:r>
                          <a:rPr lang="cs-CZ" b="0" i="1" smtClean="0">
                            <a:latin typeface="Cambria Math"/>
                          </a:rPr>
                          <m:t>𝑋</m:t>
                        </m:r>
                        <m:r>
                          <a:rPr lang="cs-CZ" b="0" i="1" smtClean="0">
                            <a:latin typeface="Cambria Math"/>
                          </a:rPr>
                          <m:t>)</m:t>
                        </m:r>
                      </m:oMath>
                    </m:oMathPara>
                  </a14:m>
                  <a:endParaRPr lang="en-GB"/>
                </a:p>
              </p:txBody>
            </p:sp>
          </mc:Choice>
          <mc:Fallback xmlns="">
            <p:sp>
              <p:nvSpPr>
                <p:cNvPr id="10" name="TextBox 9"/>
                <p:cNvSpPr txBox="1">
                  <a:spLocks noRot="1" noChangeAspect="1" noMove="1" noResize="1" noEditPoints="1" noAdjustHandles="1" noChangeArrowheads="1" noChangeShapeType="1" noTextEdit="1"/>
                </p:cNvSpPr>
                <p:nvPr/>
              </p:nvSpPr>
              <p:spPr>
                <a:xfrm>
                  <a:off x="3059832" y="3836174"/>
                  <a:ext cx="718017" cy="384914"/>
                </a:xfrm>
                <a:prstGeom prst="rect">
                  <a:avLst/>
                </a:prstGeom>
                <a:blipFill rotWithShape="1">
                  <a:blip r:embed="rId5"/>
                  <a:stretch>
                    <a:fillRect t="-7937" b="-12698"/>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1" name="TextBox 10"/>
              <p:cNvSpPr txBox="1"/>
              <p:nvPr/>
            </p:nvSpPr>
            <p:spPr>
              <a:xfrm>
                <a:off x="467544" y="4345701"/>
                <a:ext cx="2780377" cy="5117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𝐸𝑟𝑟</m:t>
                      </m:r>
                      <m:d>
                        <m:dPr>
                          <m:ctrlPr>
                            <a:rPr lang="cs-CZ" b="0" i="1" smtClean="0">
                              <a:latin typeface="Cambria Math"/>
                            </a:rPr>
                          </m:ctrlPr>
                        </m:dPr>
                        <m:e>
                          <m:r>
                            <a:rPr lang="cs-CZ" b="0" i="1" smtClean="0">
                              <a:latin typeface="Cambria Math"/>
                            </a:rPr>
                            <m:t>𝑥</m:t>
                          </m:r>
                        </m:e>
                      </m:d>
                      <m:r>
                        <a:rPr lang="cs-CZ" b="0" i="1" smtClean="0">
                          <a:latin typeface="Cambria Math"/>
                        </a:rPr>
                        <m:t>=</m:t>
                      </m:r>
                      <m:r>
                        <a:rPr lang="cs-CZ" b="0" i="1" smtClean="0">
                          <a:latin typeface="Cambria Math"/>
                        </a:rPr>
                        <m:t>𝐸</m:t>
                      </m:r>
                      <m:d>
                        <m:dPr>
                          <m:begChr m:val="["/>
                          <m:endChr m:val="]"/>
                          <m:ctrlPr>
                            <a:rPr lang="cs-CZ" b="0" i="1" smtClean="0">
                              <a:latin typeface="Cambria Math"/>
                            </a:rPr>
                          </m:ctrlPr>
                        </m:dPr>
                        <m:e>
                          <m:sSup>
                            <m:sSupPr>
                              <m:ctrlPr>
                                <a:rPr lang="cs-CZ" b="0" i="1" smtClean="0">
                                  <a:latin typeface="Cambria Math"/>
                                </a:rPr>
                              </m:ctrlPr>
                            </m:sSupPr>
                            <m:e>
                              <m:d>
                                <m:dPr>
                                  <m:ctrlPr>
                                    <a:rPr lang="cs-CZ" b="0" i="1" smtClean="0">
                                      <a:latin typeface="Cambria Math"/>
                                    </a:rPr>
                                  </m:ctrlPr>
                                </m:dPr>
                                <m:e>
                                  <m:r>
                                    <a:rPr lang="cs-CZ" b="0" i="1" smtClean="0">
                                      <a:latin typeface="Cambria Math"/>
                                    </a:rPr>
                                    <m:t>𝑌</m:t>
                                  </m:r>
                                  <m:r>
                                    <a:rPr lang="cs-CZ" b="0" i="1" smtClean="0">
                                      <a:latin typeface="Cambria Math"/>
                                    </a:rPr>
                                    <m:t>−</m:t>
                                  </m:r>
                                  <m:acc>
                                    <m:accPr>
                                      <m:chr m:val="̂"/>
                                      <m:ctrlPr>
                                        <a:rPr lang="cs-CZ" b="0" i="1" smtClean="0">
                                          <a:latin typeface="Cambria Math"/>
                                        </a:rPr>
                                      </m:ctrlPr>
                                    </m:accPr>
                                    <m:e>
                                      <m:r>
                                        <a:rPr lang="cs-CZ" b="0" i="1" smtClean="0">
                                          <a:latin typeface="Cambria Math"/>
                                        </a:rPr>
                                        <m:t>𝑓</m:t>
                                      </m:r>
                                    </m:e>
                                  </m:acc>
                                  <m:r>
                                    <a:rPr lang="cs-CZ" b="0" i="1" smtClean="0">
                                      <a:latin typeface="Cambria Math"/>
                                    </a:rPr>
                                    <m:t>(</m:t>
                                  </m:r>
                                  <m:r>
                                    <a:rPr lang="cs-CZ" b="0" i="1" smtClean="0">
                                      <a:latin typeface="Cambria Math"/>
                                    </a:rPr>
                                    <m:t>𝑥</m:t>
                                  </m:r>
                                  <m:r>
                                    <a:rPr lang="cs-CZ" b="0" i="1" smtClean="0">
                                      <a:latin typeface="Cambria Math"/>
                                    </a:rPr>
                                    <m:t>)</m:t>
                                  </m:r>
                                </m:e>
                              </m:d>
                            </m:e>
                            <m:sup>
                              <m:r>
                                <a:rPr lang="cs-CZ" b="0" i="1" smtClean="0">
                                  <a:latin typeface="Cambria Math"/>
                                </a:rPr>
                                <m:t>2</m:t>
                              </m:r>
                            </m:sup>
                          </m:sSup>
                        </m:e>
                      </m:d>
                    </m:oMath>
                  </m:oMathPara>
                </a14:m>
                <a:endParaRPr lang="en-GB"/>
              </a:p>
            </p:txBody>
          </p:sp>
        </mc:Choice>
        <mc:Fallback xmlns="">
          <p:sp>
            <p:nvSpPr>
              <p:cNvPr id="11" name="TextBox 10"/>
              <p:cNvSpPr txBox="1">
                <a:spLocks noRot="1" noChangeAspect="1" noMove="1" noResize="1" noEditPoints="1" noAdjustHandles="1" noChangeArrowheads="1" noChangeShapeType="1" noTextEdit="1"/>
              </p:cNvSpPr>
              <p:nvPr/>
            </p:nvSpPr>
            <p:spPr>
              <a:xfrm>
                <a:off x="467544" y="4345701"/>
                <a:ext cx="2780377" cy="511743"/>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67544" y="5558426"/>
                <a:ext cx="6109237" cy="5117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𝐸𝑟𝑟</m:t>
                      </m:r>
                      <m:d>
                        <m:dPr>
                          <m:ctrlPr>
                            <a:rPr lang="cs-CZ" b="0" i="1" smtClean="0">
                              <a:latin typeface="Cambria Math"/>
                            </a:rPr>
                          </m:ctrlPr>
                        </m:dPr>
                        <m:e>
                          <m:r>
                            <a:rPr lang="cs-CZ" b="0" i="1" smtClean="0">
                              <a:latin typeface="Cambria Math"/>
                            </a:rPr>
                            <m:t>𝑥</m:t>
                          </m:r>
                        </m:e>
                      </m:d>
                      <m:r>
                        <a:rPr lang="cs-CZ" b="0" i="1" smtClean="0">
                          <a:latin typeface="Cambria Math"/>
                        </a:rPr>
                        <m:t>=</m:t>
                      </m:r>
                      <m:sSup>
                        <m:sSupPr>
                          <m:ctrlPr>
                            <a:rPr lang="cs-CZ" b="0" i="1" smtClean="0">
                              <a:latin typeface="Cambria Math"/>
                            </a:rPr>
                          </m:ctrlPr>
                        </m:sSupPr>
                        <m:e>
                          <m:d>
                            <m:dPr>
                              <m:ctrlPr>
                                <a:rPr lang="cs-CZ" b="0" i="1" smtClean="0">
                                  <a:latin typeface="Cambria Math"/>
                                </a:rPr>
                              </m:ctrlPr>
                            </m:dPr>
                            <m:e>
                              <m:r>
                                <a:rPr lang="cs-CZ" b="0" i="1" smtClean="0">
                                  <a:latin typeface="Cambria Math"/>
                                </a:rPr>
                                <m:t>𝐸</m:t>
                              </m:r>
                              <m:d>
                                <m:dPr>
                                  <m:begChr m:val="["/>
                                  <m:endChr m:val="]"/>
                                  <m:ctrlPr>
                                    <a:rPr lang="cs-CZ" b="0" i="1" smtClean="0">
                                      <a:latin typeface="Cambria Math"/>
                                    </a:rPr>
                                  </m:ctrlPr>
                                </m:dPr>
                                <m:e>
                                  <m:acc>
                                    <m:accPr>
                                      <m:chr m:val="̂"/>
                                      <m:ctrlPr>
                                        <a:rPr lang="cs-CZ" b="0" i="1" smtClean="0">
                                          <a:latin typeface="Cambria Math"/>
                                        </a:rPr>
                                      </m:ctrlPr>
                                    </m:accPr>
                                    <m:e>
                                      <m:r>
                                        <a:rPr lang="cs-CZ" b="0" i="1" smtClean="0">
                                          <a:latin typeface="Cambria Math"/>
                                        </a:rPr>
                                        <m:t>𝑓</m:t>
                                      </m:r>
                                    </m:e>
                                  </m:acc>
                                  <m:r>
                                    <a:rPr lang="cs-CZ" b="0" i="1" smtClean="0">
                                      <a:latin typeface="Cambria Math"/>
                                    </a:rPr>
                                    <m:t>(</m:t>
                                  </m:r>
                                  <m:r>
                                    <a:rPr lang="cs-CZ" b="0" i="1" smtClean="0">
                                      <a:latin typeface="Cambria Math"/>
                                    </a:rPr>
                                    <m:t>𝑥</m:t>
                                  </m:r>
                                  <m:r>
                                    <a:rPr lang="cs-CZ" b="0" i="1" smtClean="0">
                                      <a:latin typeface="Cambria Math"/>
                                    </a:rPr>
                                    <m:t>)</m:t>
                                  </m:r>
                                </m:e>
                              </m:d>
                              <m:r>
                                <a:rPr lang="cs-CZ" b="0" i="1" smtClean="0">
                                  <a:latin typeface="Cambria Math"/>
                                </a:rPr>
                                <m:t>−</m:t>
                              </m:r>
                              <m:r>
                                <a:rPr lang="cs-CZ" b="0" i="1" smtClean="0">
                                  <a:latin typeface="Cambria Math"/>
                                </a:rPr>
                                <m:t>𝑓</m:t>
                              </m:r>
                              <m:r>
                                <a:rPr lang="cs-CZ" b="0" i="1" smtClean="0">
                                  <a:latin typeface="Cambria Math"/>
                                </a:rPr>
                                <m:t>(</m:t>
                              </m:r>
                              <m:r>
                                <a:rPr lang="cs-CZ" b="0" i="1" smtClean="0">
                                  <a:latin typeface="Cambria Math"/>
                                </a:rPr>
                                <m:t>𝑥</m:t>
                              </m:r>
                              <m:r>
                                <a:rPr lang="cs-CZ" b="0" i="1" smtClean="0">
                                  <a:latin typeface="Cambria Math"/>
                                </a:rPr>
                                <m:t>)</m:t>
                              </m:r>
                            </m:e>
                          </m:d>
                        </m:e>
                        <m:sup>
                          <m:r>
                            <a:rPr lang="cs-CZ" b="0" i="1" smtClean="0">
                              <a:latin typeface="Cambria Math"/>
                            </a:rPr>
                            <m:t>2</m:t>
                          </m:r>
                        </m:sup>
                      </m:sSup>
                      <m:r>
                        <a:rPr lang="cs-CZ" b="0" i="1" smtClean="0">
                          <a:latin typeface="Cambria Math"/>
                        </a:rPr>
                        <m:t>+</m:t>
                      </m:r>
                      <m:r>
                        <a:rPr lang="cs-CZ" b="0" i="1" smtClean="0">
                          <a:latin typeface="Cambria Math"/>
                        </a:rPr>
                        <m:t>𝐸</m:t>
                      </m:r>
                      <m:d>
                        <m:dPr>
                          <m:begChr m:val="["/>
                          <m:endChr m:val="]"/>
                          <m:ctrlPr>
                            <a:rPr lang="cs-CZ" b="0" i="1" smtClean="0">
                              <a:latin typeface="Cambria Math"/>
                            </a:rPr>
                          </m:ctrlPr>
                        </m:dPr>
                        <m:e>
                          <m:sSup>
                            <m:sSupPr>
                              <m:ctrlPr>
                                <a:rPr lang="cs-CZ" b="0" i="1" smtClean="0">
                                  <a:latin typeface="Cambria Math"/>
                                </a:rPr>
                              </m:ctrlPr>
                            </m:sSupPr>
                            <m:e>
                              <m:d>
                                <m:dPr>
                                  <m:ctrlPr>
                                    <a:rPr lang="cs-CZ" i="1">
                                      <a:latin typeface="Cambria Math"/>
                                    </a:rPr>
                                  </m:ctrlPr>
                                </m:dPr>
                                <m:e>
                                  <m:acc>
                                    <m:accPr>
                                      <m:chr m:val="̂"/>
                                      <m:ctrlPr>
                                        <a:rPr lang="cs-CZ" i="1">
                                          <a:latin typeface="Cambria Math"/>
                                        </a:rPr>
                                      </m:ctrlPr>
                                    </m:accPr>
                                    <m:e>
                                      <m:r>
                                        <a:rPr lang="cs-CZ" i="1">
                                          <a:latin typeface="Cambria Math"/>
                                        </a:rPr>
                                        <m:t>𝑓</m:t>
                                      </m:r>
                                    </m:e>
                                  </m:acc>
                                  <m:d>
                                    <m:dPr>
                                      <m:ctrlPr>
                                        <a:rPr lang="cs-CZ" i="1">
                                          <a:latin typeface="Cambria Math"/>
                                        </a:rPr>
                                      </m:ctrlPr>
                                    </m:dPr>
                                    <m:e>
                                      <m:r>
                                        <a:rPr lang="cs-CZ" i="1">
                                          <a:latin typeface="Cambria Math"/>
                                        </a:rPr>
                                        <m:t>𝑥</m:t>
                                      </m:r>
                                    </m:e>
                                  </m:d>
                                  <m:r>
                                    <a:rPr lang="cs-CZ" i="1">
                                      <a:latin typeface="Cambria Math"/>
                                    </a:rPr>
                                    <m:t>−</m:t>
                                  </m:r>
                                  <m:r>
                                    <a:rPr lang="cs-CZ" i="1">
                                      <a:latin typeface="Cambria Math"/>
                                    </a:rPr>
                                    <m:t>𝐸</m:t>
                                  </m:r>
                                  <m:d>
                                    <m:dPr>
                                      <m:begChr m:val="["/>
                                      <m:endChr m:val="]"/>
                                      <m:ctrlPr>
                                        <a:rPr lang="cs-CZ" i="1">
                                          <a:latin typeface="Cambria Math"/>
                                        </a:rPr>
                                      </m:ctrlPr>
                                    </m:dPr>
                                    <m:e>
                                      <m:acc>
                                        <m:accPr>
                                          <m:chr m:val="̂"/>
                                          <m:ctrlPr>
                                            <a:rPr lang="cs-CZ" i="1">
                                              <a:latin typeface="Cambria Math"/>
                                            </a:rPr>
                                          </m:ctrlPr>
                                        </m:accPr>
                                        <m:e>
                                          <m:r>
                                            <a:rPr lang="cs-CZ" i="1">
                                              <a:latin typeface="Cambria Math"/>
                                            </a:rPr>
                                            <m:t>𝑓</m:t>
                                          </m:r>
                                        </m:e>
                                      </m:acc>
                                      <m:r>
                                        <a:rPr lang="cs-CZ" i="1">
                                          <a:latin typeface="Cambria Math"/>
                                        </a:rPr>
                                        <m:t>(</m:t>
                                      </m:r>
                                      <m:r>
                                        <a:rPr lang="cs-CZ" i="1">
                                          <a:latin typeface="Cambria Math"/>
                                        </a:rPr>
                                        <m:t>𝑥</m:t>
                                      </m:r>
                                      <m:r>
                                        <a:rPr lang="cs-CZ" i="1">
                                          <a:latin typeface="Cambria Math"/>
                                        </a:rPr>
                                        <m:t>)</m:t>
                                      </m:r>
                                    </m:e>
                                  </m:d>
                                </m:e>
                              </m:d>
                            </m:e>
                            <m:sup>
                              <m:r>
                                <a:rPr lang="cs-CZ" b="0" i="1" smtClean="0">
                                  <a:latin typeface="Cambria Math"/>
                                </a:rPr>
                                <m:t>2</m:t>
                              </m:r>
                            </m:sup>
                          </m:sSup>
                        </m:e>
                      </m:d>
                      <m:r>
                        <a:rPr lang="cs-CZ" b="0" i="1" smtClean="0">
                          <a:latin typeface="Cambria Math"/>
                        </a:rPr>
                        <m:t>+</m:t>
                      </m:r>
                      <m:sSubSup>
                        <m:sSubSupPr>
                          <m:ctrlPr>
                            <a:rPr lang="cs-CZ" b="0" i="1" smtClean="0">
                              <a:latin typeface="Cambria Math"/>
                            </a:rPr>
                          </m:ctrlPr>
                        </m:sSubSupPr>
                        <m:e>
                          <m:sSub>
                            <m:sSubPr>
                              <m:ctrlPr>
                                <a:rPr lang="cs-CZ" b="0" i="1" smtClean="0">
                                  <a:latin typeface="Cambria Math"/>
                                  <a:ea typeface="Cambria Math"/>
                                </a:rPr>
                              </m:ctrlPr>
                            </m:sSubPr>
                            <m:e>
                              <m:r>
                                <a:rPr lang="cs-CZ" b="0" i="1" smtClean="0">
                                  <a:latin typeface="Cambria Math"/>
                                  <a:ea typeface="Cambria Math"/>
                                </a:rPr>
                                <m:t>𝜎</m:t>
                              </m:r>
                            </m:e>
                            <m:sub>
                              <m:r>
                                <a:rPr lang="cs-CZ" b="0" i="1" smtClean="0">
                                  <a:latin typeface="Cambria Math"/>
                                  <a:ea typeface="Cambria Math"/>
                                </a:rPr>
                                <m:t>𝜖</m:t>
                              </m:r>
                            </m:sub>
                          </m:sSub>
                        </m:e>
                        <m:sub/>
                        <m:sup>
                          <m:r>
                            <a:rPr lang="cs-CZ" b="0" i="1" smtClean="0">
                              <a:latin typeface="Cambria Math"/>
                            </a:rPr>
                            <m:t>2</m:t>
                          </m:r>
                        </m:sup>
                      </m:sSubSup>
                    </m:oMath>
                  </m:oMathPara>
                </a14:m>
                <a:endParaRPr lang="en-GB"/>
              </a:p>
            </p:txBody>
          </p:sp>
        </mc:Choice>
        <mc:Fallback xmlns="">
          <p:sp>
            <p:nvSpPr>
              <p:cNvPr id="12" name="TextBox 11"/>
              <p:cNvSpPr txBox="1">
                <a:spLocks noRot="1" noChangeAspect="1" noMove="1" noResize="1" noEditPoints="1" noAdjustHandles="1" noChangeArrowheads="1" noChangeShapeType="1" noTextEdit="1"/>
              </p:cNvSpPr>
              <p:nvPr/>
            </p:nvSpPr>
            <p:spPr>
              <a:xfrm>
                <a:off x="467544" y="5558426"/>
                <a:ext cx="6109237" cy="511743"/>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57778" y="5023269"/>
                <a:ext cx="507728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𝐸𝑟𝑟</m:t>
                      </m:r>
                      <m:d>
                        <m:dPr>
                          <m:ctrlPr>
                            <a:rPr lang="cs-CZ" b="0" i="1" smtClean="0">
                              <a:latin typeface="Cambria Math"/>
                            </a:rPr>
                          </m:ctrlPr>
                        </m:dPr>
                        <m:e>
                          <m:r>
                            <a:rPr lang="cs-CZ" b="0" i="1" smtClean="0">
                              <a:latin typeface="Cambria Math"/>
                            </a:rPr>
                            <m:t>𝑥</m:t>
                          </m:r>
                        </m:e>
                      </m:d>
                      <m:r>
                        <a:rPr lang="cs-CZ" b="0" i="1" smtClean="0">
                          <a:latin typeface="Cambria Math"/>
                        </a:rPr>
                        <m:t>=</m:t>
                      </m:r>
                      <m:sSup>
                        <m:sSupPr>
                          <m:ctrlPr>
                            <a:rPr lang="cs-CZ" b="0" i="1" smtClean="0">
                              <a:latin typeface="Cambria Math"/>
                            </a:rPr>
                          </m:ctrlPr>
                        </m:sSupPr>
                        <m:e>
                          <m:r>
                            <a:rPr lang="cs-CZ" b="0" i="1" smtClean="0">
                              <a:latin typeface="Cambria Math"/>
                            </a:rPr>
                            <m:t>𝐵𝑖𝑎𝑠</m:t>
                          </m:r>
                        </m:e>
                        <m:sup>
                          <m:r>
                            <a:rPr lang="cs-CZ" b="0" i="1" smtClean="0">
                              <a:latin typeface="Cambria Math"/>
                            </a:rPr>
                            <m:t>2</m:t>
                          </m:r>
                        </m:sup>
                      </m:sSup>
                      <m:r>
                        <a:rPr lang="cs-CZ" b="0" i="1" smtClean="0">
                          <a:latin typeface="Cambria Math"/>
                        </a:rPr>
                        <m:t>+</m:t>
                      </m:r>
                      <m:r>
                        <a:rPr lang="cs-CZ" b="0" i="1" smtClean="0">
                          <a:latin typeface="Cambria Math"/>
                        </a:rPr>
                        <m:t>𝑉𝑎𝑟𝑖𝑎𝑛𝑐𝑒</m:t>
                      </m:r>
                      <m:r>
                        <a:rPr lang="cs-CZ" b="0" i="1" smtClean="0">
                          <a:latin typeface="Cambria Math"/>
                        </a:rPr>
                        <m:t>+</m:t>
                      </m:r>
                      <m:r>
                        <a:rPr lang="cs-CZ" b="0" i="1" smtClean="0">
                          <a:latin typeface="Cambria Math"/>
                        </a:rPr>
                        <m:t>𝐼𝑟𝑟𝑒𝑑𝑢𝑐𝑖𝑏𝑙𝑒𝐸𝑟𝑟𝑜𝑟</m:t>
                      </m:r>
                    </m:oMath>
                  </m:oMathPara>
                </a14:m>
                <a:endParaRPr lang="en-GB"/>
              </a:p>
            </p:txBody>
          </p:sp>
        </mc:Choice>
        <mc:Fallback xmlns="">
          <p:sp>
            <p:nvSpPr>
              <p:cNvPr id="13" name="TextBox 12"/>
              <p:cNvSpPr txBox="1">
                <a:spLocks noRot="1" noChangeAspect="1" noMove="1" noResize="1" noEditPoints="1" noAdjustHandles="1" noChangeArrowheads="1" noChangeShapeType="1" noTextEdit="1"/>
              </p:cNvSpPr>
              <p:nvPr/>
            </p:nvSpPr>
            <p:spPr>
              <a:xfrm>
                <a:off x="457778" y="5023269"/>
                <a:ext cx="5077287" cy="369332"/>
              </a:xfrm>
              <a:prstGeom prst="rect">
                <a:avLst/>
              </a:prstGeom>
              <a:blipFill rotWithShape="1">
                <a:blip r:embed="rId8"/>
                <a:stretch>
                  <a:fillRect/>
                </a:stretch>
              </a:blipFill>
            </p:spPr>
            <p:txBody>
              <a:bodyPr/>
              <a:lstStyle/>
              <a:p>
                <a:r>
                  <a:rPr lang="en-GB">
                    <a:noFill/>
                  </a:rPr>
                  <a:t> </a:t>
                </a:r>
              </a:p>
            </p:txBody>
          </p:sp>
        </mc:Fallback>
      </mc:AlternateContent>
      <p:sp>
        <p:nvSpPr>
          <p:cNvPr id="16" name="TextBox 15"/>
          <p:cNvSpPr txBox="1"/>
          <p:nvPr/>
        </p:nvSpPr>
        <p:spPr>
          <a:xfrm>
            <a:off x="467543" y="6258798"/>
            <a:ext cx="5067606" cy="400110"/>
          </a:xfrm>
          <a:prstGeom prst="rect">
            <a:avLst/>
          </a:prstGeom>
          <a:noFill/>
        </p:spPr>
        <p:txBody>
          <a:bodyPr wrap="none" rtlCol="0">
            <a:spAutoFit/>
          </a:bodyPr>
          <a:lstStyle/>
          <a:p>
            <a:r>
              <a:rPr lang="cs-CZ" sz="2000" smtClean="0">
                <a:latin typeface="Arial" panose="020B0604020202020204" pitchFamily="34" charset="0"/>
                <a:cs typeface="Arial" panose="020B0604020202020204" pitchFamily="34" charset="0"/>
              </a:rPr>
              <a:t>Hledáme kompromis mezi Bias a Variance.</a:t>
            </a:r>
            <a:endParaRPr lang="en-GB" sz="2000">
              <a:latin typeface="Arial" panose="020B0604020202020204" pitchFamily="34" charset="0"/>
              <a:cs typeface="Arial" panose="020B0604020202020204" pitchFamily="34" charset="0"/>
            </a:endParaRPr>
          </a:p>
        </p:txBody>
      </p:sp>
      <p:grpSp>
        <p:nvGrpSpPr>
          <p:cNvPr id="21" name="Group 20"/>
          <p:cNvGrpSpPr/>
          <p:nvPr/>
        </p:nvGrpSpPr>
        <p:grpSpPr>
          <a:xfrm>
            <a:off x="4139952" y="306270"/>
            <a:ext cx="4585307" cy="4706906"/>
            <a:chOff x="4312821" y="125783"/>
            <a:chExt cx="4585307" cy="4706906"/>
          </a:xfrm>
        </p:grpSpPr>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60032" y="823165"/>
              <a:ext cx="4038096" cy="4009524"/>
            </a:xfrm>
            <a:prstGeom prst="rect">
              <a:avLst/>
            </a:prstGeom>
          </p:spPr>
        </p:pic>
        <p:sp>
          <p:nvSpPr>
            <p:cNvPr id="17" name="TextBox 16"/>
            <p:cNvSpPr txBox="1"/>
            <p:nvPr/>
          </p:nvSpPr>
          <p:spPr>
            <a:xfrm>
              <a:off x="4312821" y="1360512"/>
              <a:ext cx="608436" cy="707886"/>
            </a:xfrm>
            <a:prstGeom prst="rect">
              <a:avLst/>
            </a:prstGeom>
            <a:noFill/>
          </p:spPr>
          <p:txBody>
            <a:bodyPr wrap="none" rtlCol="0">
              <a:spAutoFit/>
            </a:bodyPr>
            <a:lstStyle/>
            <a:p>
              <a:pPr algn="ctr"/>
              <a:r>
                <a:rPr lang="cs-CZ" sz="2000" smtClean="0"/>
                <a:t>Low</a:t>
              </a:r>
            </a:p>
            <a:p>
              <a:pPr algn="ctr"/>
              <a:r>
                <a:rPr lang="cs-CZ" sz="2000" smtClean="0"/>
                <a:t>Bias</a:t>
              </a:r>
              <a:endParaRPr lang="en-GB" sz="2000"/>
            </a:p>
          </p:txBody>
        </p:sp>
        <p:sp>
          <p:nvSpPr>
            <p:cNvPr id="18" name="TextBox 17"/>
            <p:cNvSpPr txBox="1"/>
            <p:nvPr/>
          </p:nvSpPr>
          <p:spPr>
            <a:xfrm>
              <a:off x="5432137" y="125783"/>
              <a:ext cx="1084079" cy="707886"/>
            </a:xfrm>
            <a:prstGeom prst="rect">
              <a:avLst/>
            </a:prstGeom>
            <a:noFill/>
          </p:spPr>
          <p:txBody>
            <a:bodyPr wrap="none" rtlCol="0">
              <a:spAutoFit/>
            </a:bodyPr>
            <a:lstStyle/>
            <a:p>
              <a:pPr algn="ctr"/>
              <a:r>
                <a:rPr lang="cs-CZ" sz="2000" smtClean="0"/>
                <a:t>Low</a:t>
              </a:r>
            </a:p>
            <a:p>
              <a:pPr algn="ctr"/>
              <a:r>
                <a:rPr lang="cs-CZ" sz="2000" smtClean="0"/>
                <a:t>Variance</a:t>
              </a:r>
              <a:endParaRPr lang="en-GB" sz="2000"/>
            </a:p>
          </p:txBody>
        </p:sp>
        <p:sp>
          <p:nvSpPr>
            <p:cNvPr id="19" name="TextBox 18"/>
            <p:cNvSpPr txBox="1"/>
            <p:nvPr/>
          </p:nvSpPr>
          <p:spPr>
            <a:xfrm>
              <a:off x="7308304" y="127741"/>
              <a:ext cx="1084079" cy="707886"/>
            </a:xfrm>
            <a:prstGeom prst="rect">
              <a:avLst/>
            </a:prstGeom>
            <a:noFill/>
          </p:spPr>
          <p:txBody>
            <a:bodyPr wrap="none" rtlCol="0">
              <a:spAutoFit/>
            </a:bodyPr>
            <a:lstStyle/>
            <a:p>
              <a:pPr algn="ctr"/>
              <a:r>
                <a:rPr lang="cs-CZ" sz="2000" smtClean="0"/>
                <a:t>High</a:t>
              </a:r>
            </a:p>
            <a:p>
              <a:pPr algn="ctr"/>
              <a:r>
                <a:rPr lang="cs-CZ" sz="2000" smtClean="0"/>
                <a:t>Variance</a:t>
              </a:r>
              <a:endParaRPr lang="en-GB" sz="2000"/>
            </a:p>
          </p:txBody>
        </p:sp>
        <p:sp>
          <p:nvSpPr>
            <p:cNvPr id="20" name="TextBox 19"/>
            <p:cNvSpPr txBox="1"/>
            <p:nvPr/>
          </p:nvSpPr>
          <p:spPr>
            <a:xfrm>
              <a:off x="4312821" y="3422859"/>
              <a:ext cx="659155" cy="707886"/>
            </a:xfrm>
            <a:prstGeom prst="rect">
              <a:avLst/>
            </a:prstGeom>
            <a:noFill/>
          </p:spPr>
          <p:txBody>
            <a:bodyPr wrap="none" rtlCol="0">
              <a:spAutoFit/>
            </a:bodyPr>
            <a:lstStyle/>
            <a:p>
              <a:pPr algn="ctr"/>
              <a:r>
                <a:rPr lang="cs-CZ" sz="2000" smtClean="0"/>
                <a:t>High</a:t>
              </a:r>
            </a:p>
            <a:p>
              <a:pPr algn="ctr"/>
              <a:r>
                <a:rPr lang="cs-CZ" sz="2000" smtClean="0"/>
                <a:t>Bias</a:t>
              </a:r>
              <a:endParaRPr lang="en-GB" sz="2000"/>
            </a:p>
          </p:txBody>
        </p:sp>
      </p:grpSp>
    </p:spTree>
    <p:extLst>
      <p:ext uri="{BB962C8B-B14F-4D97-AF65-F5344CB8AC3E}">
        <p14:creationId xmlns:p14="http://schemas.microsoft.com/office/powerpoint/2010/main" val="284033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Overfitting - řešení</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27</a:t>
            </a:fld>
            <a:endParaRPr lang="en-GB">
              <a:solidFill>
                <a:prstClr val="black">
                  <a:tint val="75000"/>
                </a:prstClr>
              </a:solidFill>
            </a:endParaRPr>
          </a:p>
        </p:txBody>
      </p:sp>
      <p:sp>
        <p:nvSpPr>
          <p:cNvPr id="6" name="TextBox 5"/>
          <p:cNvSpPr txBox="1"/>
          <p:nvPr/>
        </p:nvSpPr>
        <p:spPr>
          <a:xfrm>
            <a:off x="467544" y="1209526"/>
            <a:ext cx="4051109" cy="1015663"/>
          </a:xfrm>
          <a:prstGeom prst="rect">
            <a:avLst/>
          </a:prstGeom>
          <a:noFill/>
        </p:spPr>
        <p:txBody>
          <a:bodyPr wrap="none" rtlCol="0">
            <a:spAutoFit/>
          </a:bodyPr>
          <a:lstStyle/>
          <a:p>
            <a:pPr marL="285750" indent="-285750">
              <a:buFont typeface="Arial" panose="020B0604020202020204" pitchFamily="34" charset="0"/>
              <a:buChar char="•"/>
            </a:pPr>
            <a:r>
              <a:rPr lang="cs-CZ" sz="2000" smtClean="0">
                <a:latin typeface="Arial" panose="020B0604020202020204" pitchFamily="34" charset="0"/>
                <a:cs typeface="Arial" panose="020B0604020202020204" pitchFamily="34" charset="0"/>
              </a:rPr>
              <a:t>zbytečně model nekomplikujme</a:t>
            </a:r>
          </a:p>
          <a:p>
            <a:pPr marL="285750" indent="-285750">
              <a:buFont typeface="Arial" panose="020B0604020202020204" pitchFamily="34" charset="0"/>
              <a:buChar char="•"/>
            </a:pPr>
            <a:r>
              <a:rPr lang="cs-CZ" sz="2000" smtClean="0">
                <a:latin typeface="Arial" panose="020B0604020202020204" pitchFamily="34" charset="0"/>
                <a:cs typeface="Arial" panose="020B0604020202020204" pitchFamily="34" charset="0"/>
              </a:rPr>
              <a:t>cross-validation</a:t>
            </a:r>
          </a:p>
          <a:p>
            <a:pPr marL="285750" indent="-285750">
              <a:buFont typeface="Arial" panose="020B0604020202020204" pitchFamily="34" charset="0"/>
              <a:buChar char="•"/>
            </a:pPr>
            <a:r>
              <a:rPr lang="cs-CZ" sz="2000">
                <a:latin typeface="Arial" panose="020B0604020202020204" pitchFamily="34" charset="0"/>
                <a:cs typeface="Arial" panose="020B0604020202020204" pitchFamily="34" charset="0"/>
              </a:rPr>
              <a:t>r</a:t>
            </a:r>
            <a:r>
              <a:rPr lang="cs-CZ" sz="2000" smtClean="0">
                <a:latin typeface="Arial" panose="020B0604020202020204" pitchFamily="34" charset="0"/>
                <a:cs typeface="Arial" panose="020B0604020202020204" pitchFamily="34" charset="0"/>
              </a:rPr>
              <a:t>egularizace.</a:t>
            </a:r>
            <a:endParaRPr lang="en-GB" sz="2000">
              <a:latin typeface="Arial" panose="020B0604020202020204" pitchFamily="34" charset="0"/>
              <a:cs typeface="Arial" panose="020B0604020202020204" pitchFamily="34" charset="0"/>
            </a:endParaRPr>
          </a:p>
        </p:txBody>
      </p:sp>
      <p:sp>
        <p:nvSpPr>
          <p:cNvPr id="17" name="TextBox 16"/>
          <p:cNvSpPr txBox="1"/>
          <p:nvPr/>
        </p:nvSpPr>
        <p:spPr>
          <a:xfrm>
            <a:off x="459363" y="2836124"/>
            <a:ext cx="2595582" cy="461665"/>
          </a:xfrm>
          <a:prstGeom prst="rect">
            <a:avLst/>
          </a:prstGeom>
          <a:noFill/>
        </p:spPr>
        <p:txBody>
          <a:bodyPr wrap="none" rtlCol="0">
            <a:spAutoFit/>
          </a:bodyPr>
          <a:lstStyle/>
          <a:p>
            <a:r>
              <a:rPr lang="cs-CZ" sz="2400" b="1">
                <a:solidFill>
                  <a:schemeClr val="tx2">
                    <a:lumMod val="75000"/>
                  </a:schemeClr>
                </a:solidFill>
                <a:latin typeface="Arial" panose="020B0604020202020204" pitchFamily="34" charset="0"/>
                <a:ea typeface="+mj-ea"/>
                <a:cs typeface="Arial" panose="020B0604020202020204" pitchFamily="34" charset="0"/>
              </a:rPr>
              <a:t>Cross-validation</a:t>
            </a:r>
            <a:endParaRPr lang="en-GB" sz="2000" b="1">
              <a:solidFill>
                <a:schemeClr val="tx2">
                  <a:lumMod val="75000"/>
                </a:schemeClr>
              </a:solidFill>
              <a:latin typeface="Arial" panose="020B0604020202020204" pitchFamily="34" charset="0"/>
              <a:ea typeface="+mj-ea"/>
              <a:cs typeface="Arial" panose="020B0604020202020204" pitchFamily="34" charset="0"/>
            </a:endParaRPr>
          </a:p>
        </p:txBody>
      </p:sp>
      <p:sp>
        <p:nvSpPr>
          <p:cNvPr id="18" name="TextBox 17"/>
          <p:cNvSpPr txBox="1"/>
          <p:nvPr/>
        </p:nvSpPr>
        <p:spPr>
          <a:xfrm>
            <a:off x="467545" y="3573016"/>
            <a:ext cx="8280920" cy="1631216"/>
          </a:xfrm>
          <a:prstGeom prst="rect">
            <a:avLst/>
          </a:prstGeom>
          <a:noFill/>
        </p:spPr>
        <p:txBody>
          <a:bodyPr wrap="square" rtlCol="0">
            <a:spAutoFit/>
          </a:bodyPr>
          <a:lstStyle/>
          <a:p>
            <a:pPr marL="285750" indent="-285750">
              <a:buFont typeface="Arial" panose="020B0604020202020204" pitchFamily="34" charset="0"/>
              <a:buChar char="•"/>
            </a:pPr>
            <a:r>
              <a:rPr lang="cs-CZ" sz="2000" smtClean="0">
                <a:latin typeface="Arial" panose="020B0604020202020204" pitchFamily="34" charset="0"/>
                <a:cs typeface="Arial" panose="020B0604020202020204" pitchFamily="34" charset="0"/>
              </a:rPr>
              <a:t>rozhodovat se podle přesnosti na trénovacím datasetu je značně optimistické</a:t>
            </a:r>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sz="2000">
                <a:latin typeface="Arial" panose="020B0604020202020204" pitchFamily="34" charset="0"/>
                <a:cs typeface="Arial" panose="020B0604020202020204" pitchFamily="34" charset="0"/>
              </a:rPr>
              <a:t>l</a:t>
            </a:r>
            <a:r>
              <a:rPr lang="cs-CZ" sz="2000" smtClean="0">
                <a:latin typeface="Arial" panose="020B0604020202020204" pitchFamily="34" charset="0"/>
                <a:cs typeface="Arial" panose="020B0604020202020204" pitchFamily="34" charset="0"/>
              </a:rPr>
              <a:t>epší představu o přesnosti modelu získáme z testovacího datasetu</a:t>
            </a:r>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cs-CZ" sz="2000" smtClean="0">
                <a:latin typeface="Arial" panose="020B0604020202020204" pitchFamily="34" charset="0"/>
                <a:cs typeface="Arial" panose="020B0604020202020204" pitchFamily="34" charset="0"/>
              </a:rPr>
              <a:t>aby toto tvrzeni platilo, nemůžeme testovací dataset v žádném případě použít pro stavbu modelu.</a:t>
            </a:r>
          </a:p>
        </p:txBody>
      </p:sp>
    </p:spTree>
    <p:extLst>
      <p:ext uri="{BB962C8B-B14F-4D97-AF65-F5344CB8AC3E}">
        <p14:creationId xmlns:p14="http://schemas.microsoft.com/office/powerpoint/2010/main" val="401385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fade">
                                      <p:cBhvr>
                                        <p:cTn id="27" dur="5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xEl>
                                              <p:pRg st="1" end="1"/>
                                            </p:txEl>
                                          </p:spTgt>
                                        </p:tgtEl>
                                        <p:attrNameLst>
                                          <p:attrName>style.visibility</p:attrName>
                                        </p:attrNameLst>
                                      </p:cBhvr>
                                      <p:to>
                                        <p:strVal val="visible"/>
                                      </p:to>
                                    </p:set>
                                    <p:animEffect transition="in" filter="fade">
                                      <p:cBhvr>
                                        <p:cTn id="32" dur="500"/>
                                        <p:tgtEl>
                                          <p:spTgt spid="1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xEl>
                                              <p:pRg st="2" end="2"/>
                                            </p:txEl>
                                          </p:spTgt>
                                        </p:tgtEl>
                                        <p:attrNameLst>
                                          <p:attrName>style.visibility</p:attrName>
                                        </p:attrNameLst>
                                      </p:cBhvr>
                                      <p:to>
                                        <p:strVal val="visible"/>
                                      </p:to>
                                    </p:set>
                                    <p:animEffect transition="in" filter="fade">
                                      <p:cBhvr>
                                        <p:cTn id="37"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7" grpId="0"/>
      <p:bldP spid="1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Cross-validation</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28</a:t>
            </a:fld>
            <a:endParaRPr lang="en-GB">
              <a:solidFill>
                <a:prstClr val="black">
                  <a:tint val="75000"/>
                </a:prstClr>
              </a:solidFill>
            </a:endParaRPr>
          </a:p>
        </p:txBody>
      </p:sp>
      <p:sp>
        <p:nvSpPr>
          <p:cNvPr id="8" name="Content Placeholder 2"/>
          <p:cNvSpPr txBox="1">
            <a:spLocks/>
          </p:cNvSpPr>
          <p:nvPr/>
        </p:nvSpPr>
        <p:spPr>
          <a:xfrm>
            <a:off x="449263" y="1263408"/>
            <a:ext cx="8250237" cy="488974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b="1" u="sng" smtClean="0">
                <a:solidFill>
                  <a:schemeClr val="tx2">
                    <a:lumMod val="75000"/>
                  </a:schemeClr>
                </a:solidFill>
                <a:latin typeface="Arial" panose="020B0604020202020204" pitchFamily="34" charset="0"/>
                <a:cs typeface="Arial" panose="020B0604020202020204" pitchFamily="34" charset="0"/>
              </a:rPr>
              <a:t>Postup</a:t>
            </a:r>
            <a:r>
              <a:rPr lang="en-GB" sz="2000" b="1" u="sng" smtClean="0">
                <a:solidFill>
                  <a:schemeClr val="tx2">
                    <a:lumMod val="75000"/>
                  </a:schemeClr>
                </a:solidFill>
                <a:latin typeface="Arial" panose="020B0604020202020204" pitchFamily="34" charset="0"/>
                <a:cs typeface="Arial" panose="020B0604020202020204" pitchFamily="34" charset="0"/>
              </a:rPr>
              <a:t>:</a:t>
            </a:r>
          </a:p>
          <a:p>
            <a:pPr marL="457200" indent="-457200">
              <a:buFont typeface="+mj-lt"/>
              <a:buAutoNum type="arabicPeriod"/>
            </a:pPr>
            <a:r>
              <a:rPr lang="cs-CZ" sz="2000" smtClean="0">
                <a:latin typeface="Arial" panose="020B0604020202020204" pitchFamily="34" charset="0"/>
                <a:cs typeface="Arial" panose="020B0604020202020204" pitchFamily="34" charset="0"/>
              </a:rPr>
              <a:t>Použijte trénovací dataset</a:t>
            </a:r>
            <a:endParaRPr lang="en-GB" sz="2000" smtClean="0">
              <a:latin typeface="Arial" panose="020B0604020202020204" pitchFamily="34" charset="0"/>
              <a:cs typeface="Arial" panose="020B0604020202020204" pitchFamily="34" charset="0"/>
            </a:endParaRPr>
          </a:p>
          <a:p>
            <a:pPr marL="457200" indent="-457200">
              <a:buFont typeface="+mj-lt"/>
              <a:buAutoNum type="arabicPeriod"/>
            </a:pPr>
            <a:r>
              <a:rPr lang="cs-CZ" sz="2000" smtClean="0">
                <a:latin typeface="Arial" panose="020B0604020202020204" pitchFamily="34" charset="0"/>
                <a:cs typeface="Arial" panose="020B0604020202020204" pitchFamily="34" charset="0"/>
              </a:rPr>
              <a:t>Rozdělte tento dataset na trénovací (train) a testovací (test)</a:t>
            </a:r>
            <a:endParaRPr lang="en-GB" sz="2000" smtClean="0">
              <a:latin typeface="Arial" panose="020B0604020202020204" pitchFamily="34" charset="0"/>
              <a:cs typeface="Arial" panose="020B0604020202020204" pitchFamily="34" charset="0"/>
            </a:endParaRPr>
          </a:p>
          <a:p>
            <a:pPr marL="457200" indent="-457200">
              <a:buFont typeface="+mj-lt"/>
              <a:buAutoNum type="arabicPeriod"/>
            </a:pPr>
            <a:r>
              <a:rPr lang="cs-CZ" sz="2000" smtClean="0">
                <a:latin typeface="Arial" panose="020B0604020202020204" pitchFamily="34" charset="0"/>
                <a:cs typeface="Arial" panose="020B0604020202020204" pitchFamily="34" charset="0"/>
              </a:rPr>
              <a:t>Na základě trénovacího datasetu sestavte model</a:t>
            </a:r>
            <a:endParaRPr lang="en-GB" sz="2000" smtClean="0">
              <a:latin typeface="Arial" panose="020B0604020202020204" pitchFamily="34" charset="0"/>
              <a:cs typeface="Arial" panose="020B0604020202020204" pitchFamily="34" charset="0"/>
            </a:endParaRPr>
          </a:p>
          <a:p>
            <a:pPr marL="457200" indent="-457200">
              <a:buFont typeface="+mj-lt"/>
              <a:buAutoNum type="arabicPeriod"/>
            </a:pPr>
            <a:r>
              <a:rPr lang="cs-CZ" sz="2000" smtClean="0">
                <a:latin typeface="Arial" panose="020B0604020202020204" pitchFamily="34" charset="0"/>
                <a:cs typeface="Arial" panose="020B0604020202020204" pitchFamily="34" charset="0"/>
              </a:rPr>
              <a:t>Vyhodnoťte tento model na testovacím datasetu</a:t>
            </a:r>
            <a:endParaRPr lang="en-GB" sz="2000" smtClean="0">
              <a:latin typeface="Arial" panose="020B0604020202020204" pitchFamily="34" charset="0"/>
              <a:cs typeface="Arial" panose="020B0604020202020204" pitchFamily="34" charset="0"/>
            </a:endParaRPr>
          </a:p>
          <a:p>
            <a:pPr marL="457200" indent="-457200">
              <a:buFont typeface="+mj-lt"/>
              <a:buAutoNum type="arabicPeriod"/>
            </a:pPr>
            <a:r>
              <a:rPr lang="cs-CZ" sz="2000" smtClean="0">
                <a:latin typeface="Arial" panose="020B0604020202020204" pitchFamily="34" charset="0"/>
                <a:cs typeface="Arial" panose="020B0604020202020204" pitchFamily="34" charset="0"/>
              </a:rPr>
              <a:t>Postup opakujte a chybu zprůměrujte.</a:t>
            </a:r>
            <a:endParaRPr lang="en-GB" sz="2000" smtClean="0">
              <a:latin typeface="Arial" panose="020B0604020202020204" pitchFamily="34" charset="0"/>
              <a:cs typeface="Arial" panose="020B0604020202020204" pitchFamily="34" charset="0"/>
            </a:endParaRPr>
          </a:p>
          <a:p>
            <a:pPr marL="457200" indent="-457200">
              <a:buFont typeface="+mj-lt"/>
              <a:buAutoNum type="arabicPeriod"/>
            </a:pPr>
            <a:endParaRPr lang="en-GB" sz="2000" smtClean="0">
              <a:latin typeface="Arial" panose="020B0604020202020204" pitchFamily="34" charset="0"/>
              <a:cs typeface="Arial" panose="020B0604020202020204" pitchFamily="34" charset="0"/>
            </a:endParaRPr>
          </a:p>
          <a:p>
            <a:r>
              <a:rPr lang="cs-CZ" sz="2000" b="1" u="sng" smtClean="0">
                <a:solidFill>
                  <a:schemeClr val="tx2">
                    <a:lumMod val="75000"/>
                  </a:schemeClr>
                </a:solidFill>
                <a:latin typeface="Arial" panose="020B0604020202020204" pitchFamily="34" charset="0"/>
                <a:cs typeface="Arial" panose="020B0604020202020204" pitchFamily="34" charset="0"/>
              </a:rPr>
              <a:t>Používá se pro</a:t>
            </a:r>
            <a:r>
              <a:rPr lang="en-GB" sz="2000" b="1" u="sng" smtClean="0">
                <a:solidFill>
                  <a:schemeClr val="tx2">
                    <a:lumMod val="75000"/>
                  </a:schemeClr>
                </a:solidFill>
                <a:latin typeface="Arial" panose="020B0604020202020204" pitchFamily="34" charset="0"/>
                <a:cs typeface="Arial" panose="020B0604020202020204" pitchFamily="34" charset="0"/>
              </a:rPr>
              <a:t>:</a:t>
            </a:r>
          </a:p>
          <a:p>
            <a:pPr marL="457200" indent="-457200">
              <a:buFont typeface="+mj-lt"/>
              <a:buAutoNum type="arabicPeriod"/>
            </a:pPr>
            <a:r>
              <a:rPr lang="cs-CZ" sz="2000" smtClean="0">
                <a:latin typeface="Arial" panose="020B0604020202020204" pitchFamily="34" charset="0"/>
                <a:cs typeface="Arial" panose="020B0604020202020204" pitchFamily="34" charset="0"/>
              </a:rPr>
              <a:t>Výběr proměnných do modelu</a:t>
            </a:r>
            <a:endParaRPr lang="en-GB" sz="2000" smtClean="0">
              <a:latin typeface="Arial" panose="020B0604020202020204" pitchFamily="34" charset="0"/>
              <a:cs typeface="Arial" panose="020B0604020202020204" pitchFamily="34" charset="0"/>
            </a:endParaRPr>
          </a:p>
          <a:p>
            <a:pPr marL="457200" indent="-457200">
              <a:buFont typeface="+mj-lt"/>
              <a:buAutoNum type="arabicPeriod"/>
            </a:pPr>
            <a:r>
              <a:rPr lang="cs-CZ" sz="2000" smtClean="0">
                <a:latin typeface="Arial" panose="020B0604020202020204" pitchFamily="34" charset="0"/>
                <a:cs typeface="Arial" panose="020B0604020202020204" pitchFamily="34" charset="0"/>
              </a:rPr>
              <a:t>Výběr typu predikční funkce, kterou budeme chtít použít</a:t>
            </a:r>
            <a:endParaRPr lang="en-GB" sz="2000" smtClean="0">
              <a:latin typeface="Arial" panose="020B0604020202020204" pitchFamily="34" charset="0"/>
              <a:cs typeface="Arial" panose="020B0604020202020204" pitchFamily="34" charset="0"/>
            </a:endParaRPr>
          </a:p>
          <a:p>
            <a:pPr marL="457200" indent="-457200">
              <a:buFont typeface="+mj-lt"/>
              <a:buAutoNum type="arabicPeriod"/>
            </a:pPr>
            <a:r>
              <a:rPr lang="cs-CZ" sz="2000" smtClean="0">
                <a:latin typeface="Arial" panose="020B0604020202020204" pitchFamily="34" charset="0"/>
                <a:cs typeface="Arial" panose="020B0604020202020204" pitchFamily="34" charset="0"/>
              </a:rPr>
              <a:t>Výběr parametrů predikční funkce</a:t>
            </a:r>
            <a:endParaRPr lang="en-GB" sz="2000" smtClean="0">
              <a:latin typeface="Arial" panose="020B0604020202020204" pitchFamily="34" charset="0"/>
              <a:cs typeface="Arial" panose="020B0604020202020204" pitchFamily="34" charset="0"/>
            </a:endParaRPr>
          </a:p>
          <a:p>
            <a:pPr marL="457200" indent="-457200">
              <a:buFont typeface="+mj-lt"/>
              <a:buAutoNum type="arabicPeriod"/>
            </a:pPr>
            <a:r>
              <a:rPr lang="cs-CZ" sz="2000" smtClean="0">
                <a:latin typeface="Arial" panose="020B0604020202020204" pitchFamily="34" charset="0"/>
                <a:cs typeface="Arial" panose="020B0604020202020204" pitchFamily="34" charset="0"/>
              </a:rPr>
              <a:t>Porovnání různých prediktorů.</a:t>
            </a:r>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709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fade">
                                      <p:cBhvr>
                                        <p:cTn id="47" dur="500"/>
                                        <p:tgtEl>
                                          <p:spTgt spid="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10" end="10"/>
                                            </p:txEl>
                                          </p:spTgt>
                                        </p:tgtEl>
                                        <p:attrNameLst>
                                          <p:attrName>style.visibility</p:attrName>
                                        </p:attrNameLst>
                                      </p:cBhvr>
                                      <p:to>
                                        <p:strVal val="visible"/>
                                      </p:to>
                                    </p:set>
                                    <p:animEffect transition="in" filter="fade">
                                      <p:cBhvr>
                                        <p:cTn id="52" dur="500"/>
                                        <p:tgtEl>
                                          <p:spTgt spid="8">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11" end="11"/>
                                            </p:txEl>
                                          </p:spTgt>
                                        </p:tgtEl>
                                        <p:attrNameLst>
                                          <p:attrName>style.visibility</p:attrName>
                                        </p:attrNameLst>
                                      </p:cBhvr>
                                      <p:to>
                                        <p:strVal val="visible"/>
                                      </p:to>
                                    </p:set>
                                    <p:animEffect transition="in" filter="fade">
                                      <p:cBhvr>
                                        <p:cTn id="57"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Random Subsampling</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29</a:t>
            </a:fld>
            <a:endParaRPr lang="en-GB">
              <a:solidFill>
                <a:prstClr val="black">
                  <a:tint val="75000"/>
                </a:prstClr>
              </a:solidFill>
            </a:endParaRPr>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994" y="1684337"/>
            <a:ext cx="6200775" cy="4048125"/>
          </a:xfrm>
          <a:prstGeom prst="rect">
            <a:avLst/>
          </a:prstGeom>
        </p:spPr>
      </p:pic>
    </p:spTree>
    <p:extLst>
      <p:ext uri="{BB962C8B-B14F-4D97-AF65-F5344CB8AC3E}">
        <p14:creationId xmlns:p14="http://schemas.microsoft.com/office/powerpoint/2010/main" val="779813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Co Data Scientista dělá?</a:t>
            </a:r>
            <a:endParaRPr lang="en-GB" sz="2800" b="1">
              <a:solidFill>
                <a:schemeClr val="tx2">
                  <a:lumMod val="75000"/>
                </a:schemeClr>
              </a:solidFill>
              <a:latin typeface="Arial" panose="020B0604020202020204" pitchFamily="34" charset="0"/>
              <a:cs typeface="Arial" panose="020B0604020202020204" pitchFamily="34" charset="0"/>
            </a:endParaRPr>
          </a:p>
        </p:txBody>
      </p:sp>
      <p:sp>
        <p:nvSpPr>
          <p:cNvPr id="18" name="Rectangle 17"/>
          <p:cNvSpPr/>
          <p:nvPr/>
        </p:nvSpPr>
        <p:spPr>
          <a:xfrm>
            <a:off x="827584" y="836712"/>
            <a:ext cx="7704856" cy="5864125"/>
          </a:xfrm>
          <a:prstGeom prst="rect">
            <a:avLst/>
          </a:prstGeom>
          <a:solidFill>
            <a:srgbClr val="7A7C67"/>
          </a:solidFill>
          <a:ln>
            <a:solidFill>
              <a:srgbClr val="7A7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8" name="Picture 14" descr="D:\Zaneta\Doktorske studium\Statistický seminář\Data Science\Obrazky\data scientis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940365"/>
            <a:ext cx="2226345" cy="57604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318" y="940365"/>
            <a:ext cx="2428572" cy="327619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4005064"/>
            <a:ext cx="2447619" cy="340000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4209" y="940365"/>
            <a:ext cx="2552381" cy="3523810"/>
          </a:xfrm>
          <a:prstGeom prst="rect">
            <a:avLst/>
          </a:prstGeom>
        </p:spPr>
      </p:pic>
      <p:sp>
        <p:nvSpPr>
          <p:cNvPr id="3" name="Rectangle 2"/>
          <p:cNvSpPr/>
          <p:nvPr/>
        </p:nvSpPr>
        <p:spPr>
          <a:xfrm>
            <a:off x="5255021" y="3670580"/>
            <a:ext cx="3096344" cy="1638095"/>
          </a:xfrm>
          <a:prstGeom prst="rect">
            <a:avLst/>
          </a:prstGeom>
          <a:solidFill>
            <a:srgbClr val="7A7C67"/>
          </a:solidFill>
          <a:ln>
            <a:solidFill>
              <a:srgbClr val="7A7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4209" y="3645024"/>
            <a:ext cx="2552381" cy="3276191"/>
          </a:xfrm>
          <a:prstGeom prst="rect">
            <a:avLst/>
          </a:prstGeom>
        </p:spPr>
      </p:pic>
      <p:sp>
        <p:nvSpPr>
          <p:cNvPr id="19" name="Rectangle 18"/>
          <p:cNvSpPr/>
          <p:nvPr/>
        </p:nvSpPr>
        <p:spPr>
          <a:xfrm>
            <a:off x="611560" y="6700837"/>
            <a:ext cx="8064896" cy="7042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160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K-fold</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30</a:t>
            </a:fld>
            <a:endParaRPr lang="en-GB">
              <a:solidFill>
                <a:prstClr val="black">
                  <a:tint val="75000"/>
                </a:prstClr>
              </a:solidFill>
            </a:endParaRPr>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553" y="1780381"/>
            <a:ext cx="5819775" cy="3952875"/>
          </a:xfrm>
          <a:prstGeom prst="rect">
            <a:avLst/>
          </a:prstGeom>
        </p:spPr>
      </p:pic>
    </p:spTree>
    <p:extLst>
      <p:ext uri="{BB962C8B-B14F-4D97-AF65-F5344CB8AC3E}">
        <p14:creationId xmlns:p14="http://schemas.microsoft.com/office/powerpoint/2010/main" val="2699943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Leave One out</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31</a:t>
            </a:fld>
            <a:endParaRPr lang="en-GB">
              <a:solidFill>
                <a:prstClr val="black">
                  <a:tint val="75000"/>
                </a:prstClr>
              </a:solidFill>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553" y="1694656"/>
            <a:ext cx="5819775" cy="4038600"/>
          </a:xfrm>
          <a:prstGeom prst="rect">
            <a:avLst/>
          </a:prstGeom>
        </p:spPr>
      </p:pic>
    </p:spTree>
    <p:extLst>
      <p:ext uri="{BB962C8B-B14F-4D97-AF65-F5344CB8AC3E}">
        <p14:creationId xmlns:p14="http://schemas.microsoft.com/office/powerpoint/2010/main" val="29235805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Úvaha</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32</a:t>
            </a:fld>
            <a:endParaRPr lang="en-GB">
              <a:solidFill>
                <a:prstClr val="black">
                  <a:tint val="75000"/>
                </a:prstClr>
              </a:solidFill>
            </a:endParaRPr>
          </a:p>
        </p:txBody>
      </p:sp>
      <p:sp>
        <p:nvSpPr>
          <p:cNvPr id="3" name="TextBox 2"/>
          <p:cNvSpPr txBox="1"/>
          <p:nvPr/>
        </p:nvSpPr>
        <p:spPr>
          <a:xfrm>
            <a:off x="611560" y="1340768"/>
            <a:ext cx="7992888" cy="2554545"/>
          </a:xfrm>
          <a:prstGeom prst="rect">
            <a:avLst/>
          </a:prstGeom>
          <a:noFill/>
        </p:spPr>
        <p:txBody>
          <a:bodyPr wrap="square" rtlCol="0">
            <a:spAutoFit/>
          </a:bodyPr>
          <a:lstStyle/>
          <a:p>
            <a:pPr marL="285750" indent="-285750">
              <a:buFont typeface="Arial" panose="020B0604020202020204" pitchFamily="34" charset="0"/>
              <a:buChar char="•"/>
            </a:pPr>
            <a:r>
              <a:rPr lang="cs-CZ" sz="2000"/>
              <a:t>p</a:t>
            </a:r>
            <a:r>
              <a:rPr lang="cs-CZ" sz="2000" smtClean="0"/>
              <a:t>ro k-fold cross-validation</a:t>
            </a:r>
          </a:p>
          <a:p>
            <a:pPr marL="625475" indent="-285750">
              <a:buFont typeface="Courier New" panose="02070309020205020404" pitchFamily="49" charset="0"/>
              <a:buChar char="o"/>
            </a:pPr>
            <a:r>
              <a:rPr lang="cs-CZ" sz="2000"/>
              <a:t>v</a:t>
            </a:r>
            <a:r>
              <a:rPr lang="cs-CZ" sz="2000" smtClean="0"/>
              <a:t>ětší k = Low Bias, High Variance (overfitting)</a:t>
            </a:r>
          </a:p>
          <a:p>
            <a:pPr marL="625475" indent="-285750">
              <a:buFont typeface="Courier New" panose="02070309020205020404" pitchFamily="49" charset="0"/>
              <a:buChar char="o"/>
            </a:pPr>
            <a:r>
              <a:rPr lang="cs-CZ" sz="2000"/>
              <a:t>m</a:t>
            </a:r>
            <a:r>
              <a:rPr lang="cs-CZ" sz="2000" smtClean="0"/>
              <a:t>enší k = High Bias, Low Variance (underfitting)</a:t>
            </a:r>
          </a:p>
          <a:p>
            <a:pPr marL="342900" indent="-342900">
              <a:buFont typeface="Arial" panose="020B0604020202020204" pitchFamily="34" charset="0"/>
              <a:buChar char="•"/>
            </a:pPr>
            <a:r>
              <a:rPr lang="cs-CZ" sz="2000" smtClean="0"/>
              <a:t>r</a:t>
            </a:r>
            <a:r>
              <a:rPr lang="en-GB" sz="2000" smtClean="0"/>
              <a:t>andom </a:t>
            </a:r>
            <a:r>
              <a:rPr lang="en-GB" sz="2000"/>
              <a:t>sampling </a:t>
            </a:r>
            <a:r>
              <a:rPr lang="cs-CZ" sz="2000" smtClean="0"/>
              <a:t>musí být proveden bez</a:t>
            </a:r>
            <a:r>
              <a:rPr lang="en-GB" sz="2000" smtClean="0"/>
              <a:t> replacement</a:t>
            </a:r>
            <a:r>
              <a:rPr lang="cs-CZ" sz="2000" smtClean="0"/>
              <a:t>u</a:t>
            </a:r>
            <a:endParaRPr lang="en-GB" sz="2000"/>
          </a:p>
          <a:p>
            <a:pPr marL="342900" indent="-342900">
              <a:buFont typeface="Arial" panose="020B0604020202020204" pitchFamily="34" charset="0"/>
              <a:buChar char="•"/>
            </a:pPr>
            <a:r>
              <a:rPr lang="cs-CZ" sz="2000" smtClean="0"/>
              <a:t>r</a:t>
            </a:r>
            <a:r>
              <a:rPr lang="en-GB" sz="2000" smtClean="0"/>
              <a:t>andom </a:t>
            </a:r>
            <a:r>
              <a:rPr lang="en-GB" sz="2000"/>
              <a:t>sampling </a:t>
            </a:r>
            <a:r>
              <a:rPr lang="cs-CZ" sz="2000" smtClean="0"/>
              <a:t>s</a:t>
            </a:r>
            <a:r>
              <a:rPr lang="en-GB" sz="2000" smtClean="0"/>
              <a:t> replacement</a:t>
            </a:r>
            <a:r>
              <a:rPr lang="cs-CZ" sz="2000" smtClean="0"/>
              <a:t>em</a:t>
            </a:r>
            <a:r>
              <a:rPr lang="en-GB" sz="2000" smtClean="0"/>
              <a:t> </a:t>
            </a:r>
            <a:r>
              <a:rPr lang="cs-CZ" sz="2000" smtClean="0"/>
              <a:t>je</a:t>
            </a:r>
            <a:r>
              <a:rPr lang="en-GB" sz="2000" smtClean="0"/>
              <a:t> boots</a:t>
            </a:r>
            <a:r>
              <a:rPr lang="cs-CZ" sz="2000" smtClean="0"/>
              <a:t>t</a:t>
            </a:r>
            <a:r>
              <a:rPr lang="en-GB" sz="2000" smtClean="0"/>
              <a:t>rap</a:t>
            </a:r>
            <a:endParaRPr lang="cs-CZ" sz="2000" smtClean="0"/>
          </a:p>
          <a:p>
            <a:pPr marL="342900" indent="-342900">
              <a:buFont typeface="Arial" panose="020B0604020202020204" pitchFamily="34" charset="0"/>
              <a:buChar char="•"/>
            </a:pPr>
            <a:r>
              <a:rPr lang="cs-CZ" sz="2000" smtClean="0"/>
              <a:t>pokud používáme cross-validaci k určení, které proměnné do modelu vezmeme (které jsou statisticky významné), musíme odhadovat chybu vždy na nezávislých datech.</a:t>
            </a:r>
            <a:endParaRPr lang="en-GB" sz="2000"/>
          </a:p>
        </p:txBody>
      </p:sp>
    </p:spTree>
    <p:extLst>
      <p:ext uri="{BB962C8B-B14F-4D97-AF65-F5344CB8AC3E}">
        <p14:creationId xmlns:p14="http://schemas.microsoft.com/office/powerpoint/2010/main" val="268977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Regularizace</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33</a:t>
            </a:fld>
            <a:endParaRPr lang="en-GB">
              <a:solidFill>
                <a:prstClr val="black">
                  <a:tint val="75000"/>
                </a:prstClr>
              </a:solidFill>
            </a:endParaRPr>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615" y="1203944"/>
            <a:ext cx="5523653" cy="2081040"/>
          </a:xfrm>
          <a:prstGeom prst="rect">
            <a:avLst/>
          </a:prstGeom>
        </p:spPr>
      </p:pic>
      <mc:AlternateContent xmlns:mc="http://schemas.openxmlformats.org/markup-compatibility/2006" xmlns:a14="http://schemas.microsoft.com/office/drawing/2010/main">
        <mc:Choice Requires="a14">
          <p:sp>
            <p:nvSpPr>
              <p:cNvPr id="6" name="TextBox 5"/>
              <p:cNvSpPr txBox="1"/>
              <p:nvPr/>
            </p:nvSpPr>
            <p:spPr bwMode="auto">
              <a:xfrm>
                <a:off x="2175934" y="3620658"/>
                <a:ext cx="2897140" cy="756233"/>
              </a:xfrm>
              <a:prstGeom prst="rect">
                <a:avLst/>
              </a:prstGeom>
              <a:noFill/>
              <a:ln w="9525" algn="ctr">
                <a:noFill/>
                <a:miter lim="800000"/>
                <a:headEnd/>
                <a:tailEnd/>
              </a:ln>
              <a:effectLst/>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a:cs typeface="Arial" pitchFamily="34" charset="0"/>
                            </a:rPr>
                          </m:ctrlPr>
                        </m:funcPr>
                        <m:fName>
                          <m:limLow>
                            <m:limLowPr>
                              <m:ctrlPr>
                                <a:rPr lang="en-GB" i="1" smtClean="0">
                                  <a:latin typeface="Cambria Math"/>
                                  <a:cs typeface="Arial" pitchFamily="34" charset="0"/>
                                </a:rPr>
                              </m:ctrlPr>
                            </m:limLowPr>
                            <m:e>
                              <m:r>
                                <m:rPr>
                                  <m:sty m:val="p"/>
                                </m:rPr>
                                <a:rPr lang="en-GB" i="0" smtClean="0">
                                  <a:latin typeface="Cambria Math"/>
                                  <a:cs typeface="Arial" pitchFamily="34" charset="0"/>
                                </a:rPr>
                                <m:t>min</m:t>
                              </m:r>
                            </m:e>
                            <m:lim>
                              <m:r>
                                <a:rPr lang="en-GB" i="1" smtClean="0">
                                  <a:latin typeface="Cambria Math"/>
                                  <a:ea typeface="Cambria Math"/>
                                  <a:cs typeface="Arial" pitchFamily="34" charset="0"/>
                                </a:rPr>
                                <m:t>𝜃</m:t>
                              </m:r>
                            </m:lim>
                          </m:limLow>
                        </m:fName>
                        <m:e>
                          <m:f>
                            <m:fPr>
                              <m:ctrlPr>
                                <a:rPr lang="en-GB" i="1" smtClean="0">
                                  <a:latin typeface="Cambria Math"/>
                                  <a:cs typeface="Arial" pitchFamily="34" charset="0"/>
                                </a:rPr>
                              </m:ctrlPr>
                            </m:fPr>
                            <m:num>
                              <m:r>
                                <a:rPr lang="en-US" b="0" i="1" smtClean="0">
                                  <a:latin typeface="Cambria Math"/>
                                  <a:cs typeface="Arial" pitchFamily="34" charset="0"/>
                                </a:rPr>
                                <m:t>1</m:t>
                              </m:r>
                            </m:num>
                            <m:den>
                              <m:r>
                                <a:rPr lang="en-US" b="0" i="1" smtClean="0">
                                  <a:latin typeface="Cambria Math"/>
                                  <a:cs typeface="Arial" pitchFamily="34" charset="0"/>
                                </a:rPr>
                                <m:t>2</m:t>
                              </m:r>
                              <m:r>
                                <a:rPr lang="en-US" b="0" i="1" smtClean="0">
                                  <a:latin typeface="Cambria Math"/>
                                  <a:cs typeface="Arial" pitchFamily="34" charset="0"/>
                                </a:rPr>
                                <m:t>𝑚</m:t>
                              </m:r>
                            </m:den>
                          </m:f>
                          <m:nary>
                            <m:naryPr>
                              <m:chr m:val="∑"/>
                              <m:ctrlPr>
                                <a:rPr lang="en-GB" i="1" smtClean="0">
                                  <a:latin typeface="Cambria Math"/>
                                  <a:cs typeface="Arial" pitchFamily="34" charset="0"/>
                                </a:rPr>
                              </m:ctrlPr>
                            </m:naryPr>
                            <m:sub>
                              <m:r>
                                <m:rPr>
                                  <m:brk m:alnAt="23"/>
                                </m:rPr>
                                <a:rPr lang="en-US" b="0" i="1" smtClean="0">
                                  <a:latin typeface="Cambria Math"/>
                                  <a:cs typeface="Arial" pitchFamily="34" charset="0"/>
                                </a:rPr>
                                <m:t>𝑖</m:t>
                              </m:r>
                              <m:r>
                                <a:rPr lang="en-US" b="0" i="1" smtClean="0">
                                  <a:latin typeface="Cambria Math"/>
                                  <a:cs typeface="Arial" pitchFamily="34" charset="0"/>
                                </a:rPr>
                                <m:t>=1</m:t>
                              </m:r>
                            </m:sub>
                            <m:sup>
                              <m:r>
                                <a:rPr lang="en-US" b="0" i="1" smtClean="0">
                                  <a:latin typeface="Cambria Math"/>
                                  <a:cs typeface="Arial" pitchFamily="34" charset="0"/>
                                </a:rPr>
                                <m:t>𝑚</m:t>
                              </m:r>
                            </m:sup>
                            <m:e>
                              <m:sSup>
                                <m:sSupPr>
                                  <m:ctrlPr>
                                    <a:rPr lang="en-GB" i="1" smtClean="0">
                                      <a:latin typeface="Cambria Math"/>
                                      <a:cs typeface="Arial" pitchFamily="34" charset="0"/>
                                    </a:rPr>
                                  </m:ctrlPr>
                                </m:sSupPr>
                                <m:e>
                                  <m:r>
                                    <a:rPr lang="en-US" b="0" i="1" smtClean="0">
                                      <a:latin typeface="Cambria Math"/>
                                      <a:cs typeface="Arial" pitchFamily="34" charset="0"/>
                                    </a:rPr>
                                    <m:t>(</m:t>
                                  </m:r>
                                  <m:sSub>
                                    <m:sSubPr>
                                      <m:ctrlPr>
                                        <a:rPr lang="en-US" b="0" i="1" smtClean="0">
                                          <a:latin typeface="Cambria Math"/>
                                          <a:cs typeface="Arial" pitchFamily="34" charset="0"/>
                                        </a:rPr>
                                      </m:ctrlPr>
                                    </m:sSubPr>
                                    <m:e>
                                      <m:r>
                                        <a:rPr lang="en-US" b="0" i="1" smtClean="0">
                                          <a:latin typeface="Cambria Math"/>
                                          <a:cs typeface="Arial" pitchFamily="34" charset="0"/>
                                        </a:rPr>
                                        <m:t>h</m:t>
                                      </m:r>
                                    </m:e>
                                    <m:sub>
                                      <m:r>
                                        <a:rPr lang="en-US" b="0" i="1" smtClean="0">
                                          <a:latin typeface="Cambria Math"/>
                                          <a:ea typeface="Cambria Math"/>
                                          <a:cs typeface="Arial" pitchFamily="34" charset="0"/>
                                        </a:rPr>
                                        <m:t>𝜃</m:t>
                                      </m:r>
                                    </m:sub>
                                  </m:sSub>
                                  <m:d>
                                    <m:dPr>
                                      <m:ctrlPr>
                                        <a:rPr lang="en-US" b="0" i="1" smtClean="0">
                                          <a:latin typeface="Cambria Math"/>
                                          <a:cs typeface="Arial" pitchFamily="34" charset="0"/>
                                        </a:rPr>
                                      </m:ctrlPr>
                                    </m:dPr>
                                    <m:e>
                                      <m:sSup>
                                        <m:sSupPr>
                                          <m:ctrlPr>
                                            <a:rPr lang="en-US" b="0" i="1" smtClean="0">
                                              <a:latin typeface="Cambria Math"/>
                                              <a:cs typeface="Arial" pitchFamily="34" charset="0"/>
                                            </a:rPr>
                                          </m:ctrlPr>
                                        </m:sSupPr>
                                        <m:e>
                                          <m:r>
                                            <a:rPr lang="en-US" b="0" i="1" smtClean="0">
                                              <a:latin typeface="Cambria Math"/>
                                              <a:cs typeface="Arial" pitchFamily="34" charset="0"/>
                                            </a:rPr>
                                            <m:t>𝑥</m:t>
                                          </m:r>
                                        </m:e>
                                        <m:sup>
                                          <m:d>
                                            <m:dPr>
                                              <m:ctrlPr>
                                                <a:rPr lang="en-US" b="0" i="1" smtClean="0">
                                                  <a:latin typeface="Cambria Math"/>
                                                  <a:cs typeface="Arial" pitchFamily="34" charset="0"/>
                                                </a:rPr>
                                              </m:ctrlPr>
                                            </m:dPr>
                                            <m:e>
                                              <m:r>
                                                <a:rPr lang="en-US" b="0" i="1" smtClean="0">
                                                  <a:latin typeface="Cambria Math"/>
                                                  <a:cs typeface="Arial" pitchFamily="34" charset="0"/>
                                                </a:rPr>
                                                <m:t>𝑖</m:t>
                                              </m:r>
                                            </m:e>
                                          </m:d>
                                        </m:sup>
                                      </m:sSup>
                                    </m:e>
                                  </m:d>
                                  <m:r>
                                    <a:rPr lang="en-US" b="0" i="1" smtClean="0">
                                      <a:latin typeface="Cambria Math"/>
                                      <a:cs typeface="Arial" pitchFamily="34" charset="0"/>
                                    </a:rPr>
                                    <m:t>−</m:t>
                                  </m:r>
                                  <m:sSup>
                                    <m:sSupPr>
                                      <m:ctrlPr>
                                        <a:rPr lang="en-US" b="0" i="1" smtClean="0">
                                          <a:latin typeface="Cambria Math"/>
                                          <a:cs typeface="Arial" pitchFamily="34" charset="0"/>
                                        </a:rPr>
                                      </m:ctrlPr>
                                    </m:sSupPr>
                                    <m:e>
                                      <m:r>
                                        <a:rPr lang="en-US" b="0" i="1" smtClean="0">
                                          <a:latin typeface="Cambria Math"/>
                                          <a:cs typeface="Arial" pitchFamily="34" charset="0"/>
                                        </a:rPr>
                                        <m:t>𝑦</m:t>
                                      </m:r>
                                    </m:e>
                                    <m:sup>
                                      <m:d>
                                        <m:dPr>
                                          <m:ctrlPr>
                                            <a:rPr lang="en-US" b="0" i="1" smtClean="0">
                                              <a:latin typeface="Cambria Math"/>
                                              <a:cs typeface="Arial" pitchFamily="34" charset="0"/>
                                            </a:rPr>
                                          </m:ctrlPr>
                                        </m:dPr>
                                        <m:e>
                                          <m:r>
                                            <a:rPr lang="en-US" b="0" i="1" smtClean="0">
                                              <a:latin typeface="Cambria Math"/>
                                              <a:cs typeface="Arial" pitchFamily="34" charset="0"/>
                                            </a:rPr>
                                            <m:t>𝑖</m:t>
                                          </m:r>
                                        </m:e>
                                      </m:d>
                                    </m:sup>
                                  </m:sSup>
                                  <m:r>
                                    <a:rPr lang="en-US" b="0" i="1" smtClean="0">
                                      <a:latin typeface="Cambria Math"/>
                                      <a:cs typeface="Arial" pitchFamily="34" charset="0"/>
                                    </a:rPr>
                                    <m:t>)</m:t>
                                  </m:r>
                                </m:e>
                                <m:sup>
                                  <m:r>
                                    <a:rPr lang="en-US" b="0" i="1" smtClean="0">
                                      <a:latin typeface="Cambria Math"/>
                                      <a:cs typeface="Arial" pitchFamily="34" charset="0"/>
                                    </a:rPr>
                                    <m:t>2</m:t>
                                  </m:r>
                                </m:sup>
                              </m:sSup>
                            </m:e>
                          </m:nary>
                        </m:e>
                      </m:func>
                    </m:oMath>
                  </m:oMathPara>
                </a14:m>
                <a:endParaRPr lang="en-GB" dirty="0" smtClean="0">
                  <a:cs typeface="Arial"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bwMode="auto">
              <a:xfrm>
                <a:off x="2175934" y="3620658"/>
                <a:ext cx="2897140" cy="756233"/>
              </a:xfrm>
              <a:prstGeom prst="rect">
                <a:avLst/>
              </a:prstGeom>
              <a:blipFill rotWithShape="1">
                <a:blip r:embed="rId3"/>
                <a:stretch>
                  <a:fillRect/>
                </a:stretch>
              </a:blipFill>
              <a:ln w="9525" algn="ctr">
                <a:noFill/>
                <a:miter lim="800000"/>
                <a:headEnd/>
                <a:tailEnd/>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bwMode="auto">
              <a:xfrm>
                <a:off x="5073074" y="3860274"/>
                <a:ext cx="1434111" cy="297774"/>
              </a:xfrm>
              <a:prstGeom prst="rect">
                <a:avLst/>
              </a:prstGeom>
              <a:noFill/>
              <a:ln w="9525" algn="ctr">
                <a:noFill/>
                <a:miter lim="800000"/>
                <a:headEnd/>
                <a:tailEnd/>
              </a:ln>
              <a:effectLst/>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cs typeface="Arial" pitchFamily="34" charset="0"/>
                        </a:rPr>
                        <m:t>+</m:t>
                      </m:r>
                      <m:r>
                        <a:rPr lang="en-US" b="0" i="1" smtClean="0">
                          <a:latin typeface="Cambria Math"/>
                          <a:ea typeface="Cambria Math"/>
                          <a:cs typeface="Arial" pitchFamily="34" charset="0"/>
                        </a:rPr>
                        <m:t>𝜆</m:t>
                      </m:r>
                      <m:sSup>
                        <m:sSupPr>
                          <m:ctrlPr>
                            <a:rPr lang="en-US" b="0" i="1" smtClean="0">
                              <a:latin typeface="Cambria Math"/>
                              <a:ea typeface="Cambria Math"/>
                              <a:cs typeface="Arial" pitchFamily="34" charset="0"/>
                            </a:rPr>
                          </m:ctrlPr>
                        </m:sSupPr>
                        <m:e>
                          <m:sSub>
                            <m:sSubPr>
                              <m:ctrlPr>
                                <a:rPr lang="en-US" b="0" i="1" smtClean="0">
                                  <a:latin typeface="Cambria Math"/>
                                  <a:ea typeface="Cambria Math"/>
                                  <a:cs typeface="Arial" pitchFamily="34" charset="0"/>
                                </a:rPr>
                              </m:ctrlPr>
                            </m:sSubPr>
                            <m:e>
                              <m:r>
                                <a:rPr lang="en-US" b="0" i="1" smtClean="0">
                                  <a:latin typeface="Cambria Math"/>
                                  <a:ea typeface="Cambria Math"/>
                                  <a:cs typeface="Arial" pitchFamily="34" charset="0"/>
                                </a:rPr>
                                <m:t>𝜃</m:t>
                              </m:r>
                            </m:e>
                            <m:sub>
                              <m:r>
                                <a:rPr lang="en-US" b="0" i="1" smtClean="0">
                                  <a:latin typeface="Cambria Math"/>
                                  <a:ea typeface="Cambria Math"/>
                                  <a:cs typeface="Arial" pitchFamily="34" charset="0"/>
                                </a:rPr>
                                <m:t>3</m:t>
                              </m:r>
                            </m:sub>
                          </m:sSub>
                        </m:e>
                        <m:sup>
                          <m:r>
                            <a:rPr lang="en-US" b="0" i="1" smtClean="0">
                              <a:latin typeface="Cambria Math"/>
                              <a:ea typeface="Cambria Math"/>
                              <a:cs typeface="Arial" pitchFamily="34" charset="0"/>
                            </a:rPr>
                            <m:t>2</m:t>
                          </m:r>
                        </m:sup>
                      </m:sSup>
                      <m:r>
                        <a:rPr lang="en-US" i="1">
                          <a:latin typeface="Cambria Math"/>
                          <a:cs typeface="Arial" pitchFamily="34" charset="0"/>
                        </a:rPr>
                        <m:t>+</m:t>
                      </m:r>
                      <m:r>
                        <a:rPr lang="en-US" i="1">
                          <a:latin typeface="Cambria Math"/>
                          <a:ea typeface="Cambria Math"/>
                          <a:cs typeface="Arial" pitchFamily="34" charset="0"/>
                        </a:rPr>
                        <m:t>𝜆</m:t>
                      </m:r>
                      <m:sSup>
                        <m:sSupPr>
                          <m:ctrlPr>
                            <a:rPr lang="en-US" i="1">
                              <a:latin typeface="Cambria Math"/>
                              <a:ea typeface="Cambria Math"/>
                              <a:cs typeface="Arial" pitchFamily="34" charset="0"/>
                            </a:rPr>
                          </m:ctrlPr>
                        </m:sSupPr>
                        <m:e>
                          <m:sSub>
                            <m:sSubPr>
                              <m:ctrlPr>
                                <a:rPr lang="en-US" i="1">
                                  <a:latin typeface="Cambria Math"/>
                                  <a:ea typeface="Cambria Math"/>
                                  <a:cs typeface="Arial" pitchFamily="34" charset="0"/>
                                </a:rPr>
                              </m:ctrlPr>
                            </m:sSubPr>
                            <m:e>
                              <m:r>
                                <a:rPr lang="en-US" i="1">
                                  <a:latin typeface="Cambria Math"/>
                                  <a:ea typeface="Cambria Math"/>
                                  <a:cs typeface="Arial" pitchFamily="34" charset="0"/>
                                </a:rPr>
                                <m:t>𝜃</m:t>
                              </m:r>
                            </m:e>
                            <m:sub>
                              <m:r>
                                <a:rPr lang="en-US" b="0" i="1" smtClean="0">
                                  <a:latin typeface="Cambria Math"/>
                                  <a:ea typeface="Cambria Math"/>
                                  <a:cs typeface="Arial" pitchFamily="34" charset="0"/>
                                </a:rPr>
                                <m:t>4</m:t>
                              </m:r>
                            </m:sub>
                          </m:sSub>
                        </m:e>
                        <m:sup>
                          <m:r>
                            <a:rPr lang="en-US" i="1">
                              <a:latin typeface="Cambria Math"/>
                              <a:ea typeface="Cambria Math"/>
                              <a:cs typeface="Arial" pitchFamily="34" charset="0"/>
                            </a:rPr>
                            <m:t>2</m:t>
                          </m:r>
                        </m:sup>
                      </m:sSup>
                    </m:oMath>
                  </m:oMathPara>
                </a14:m>
                <a:endParaRPr lang="en-GB" dirty="0">
                  <a:cs typeface="Arial"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bwMode="auto">
              <a:xfrm>
                <a:off x="5073074" y="3860274"/>
                <a:ext cx="1434111" cy="297774"/>
              </a:xfrm>
              <a:prstGeom prst="rect">
                <a:avLst/>
              </a:prstGeom>
              <a:blipFill rotWithShape="1">
                <a:blip r:embed="rId4"/>
                <a:stretch>
                  <a:fillRect l="-2128" r="-1277" b="-16327"/>
                </a:stretch>
              </a:blipFill>
              <a:ln w="9525" algn="ctr">
                <a:noFill/>
                <a:miter lim="800000"/>
                <a:headEnd/>
                <a:tailEnd/>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bwMode="auto">
              <a:xfrm>
                <a:off x="711200" y="4873725"/>
                <a:ext cx="3827971" cy="830997"/>
              </a:xfrm>
              <a:prstGeom prst="rect">
                <a:avLst/>
              </a:prstGeom>
              <a:noFill/>
              <a:ln w="9525" algn="ctr">
                <a:noFill/>
                <a:miter lim="800000"/>
                <a:headEnd/>
                <a:tailEnd/>
              </a:ln>
              <a:effectLst/>
            </p:spPr>
            <p:txBody>
              <a:bodyPr wrap="none" lIns="0" tIns="0" rIns="0" bIns="0" rtlCol="0">
                <a:spAutoFit/>
              </a:bodyPr>
              <a:lstStyle/>
              <a:p>
                <a:r>
                  <a:rPr lang="cs-CZ" smtClean="0">
                    <a:latin typeface="Arial" panose="020B0604020202020204" pitchFamily="34" charset="0"/>
                    <a:cs typeface="Arial" panose="020B0604020202020204" pitchFamily="34" charset="0"/>
                  </a:rPr>
                  <a:t>Malé hodnoty parametrů</a:t>
                </a:r>
                <a:r>
                  <a:rPr lang="en-GB" smtClean="0">
                    <a:latin typeface="Arial" panose="020B0604020202020204" pitchFamily="34" charset="0"/>
                    <a:cs typeface="Arial" panose="020B0604020202020204" pitchFamily="34" charset="0"/>
                  </a:rPr>
                  <a:t> </a:t>
                </a:r>
                <a14:m>
                  <m:oMath xmlns:m="http://schemas.openxmlformats.org/officeDocument/2006/math">
                    <m:sSub>
                      <m:sSubPr>
                        <m:ctrlPr>
                          <a:rPr lang="en-GB" i="1" smtClean="0">
                            <a:latin typeface="Cambria Math"/>
                            <a:cs typeface="Arial" pitchFamily="34" charset="0"/>
                          </a:rPr>
                        </m:ctrlPr>
                      </m:sSubPr>
                      <m:e>
                        <m:r>
                          <a:rPr lang="en-GB" i="1" smtClean="0">
                            <a:latin typeface="Cambria Math"/>
                            <a:ea typeface="Cambria Math"/>
                            <a:cs typeface="Arial" pitchFamily="34" charset="0"/>
                          </a:rPr>
                          <m:t>𝜃</m:t>
                        </m:r>
                      </m:e>
                      <m:sub>
                        <m:r>
                          <a:rPr lang="en-US" b="0" i="1" smtClean="0">
                            <a:latin typeface="Cambria Math"/>
                            <a:cs typeface="Arial" pitchFamily="34" charset="0"/>
                          </a:rPr>
                          <m:t>1</m:t>
                        </m:r>
                      </m:sub>
                    </m:sSub>
                    <m:r>
                      <a:rPr lang="en-US" b="0" i="1" smtClean="0">
                        <a:latin typeface="Cambria Math"/>
                        <a:cs typeface="Arial" pitchFamily="34" charset="0"/>
                      </a:rPr>
                      <m:t>,</m:t>
                    </m:r>
                    <m:sSub>
                      <m:sSubPr>
                        <m:ctrlPr>
                          <a:rPr lang="en-GB" i="1">
                            <a:latin typeface="Cambria Math"/>
                            <a:cs typeface="Arial" pitchFamily="34" charset="0"/>
                          </a:rPr>
                        </m:ctrlPr>
                      </m:sSubPr>
                      <m:e>
                        <m:r>
                          <a:rPr lang="en-GB" i="1">
                            <a:latin typeface="Cambria Math"/>
                            <a:ea typeface="Cambria Math"/>
                            <a:cs typeface="Arial" pitchFamily="34" charset="0"/>
                          </a:rPr>
                          <m:t>𝜃</m:t>
                        </m:r>
                      </m:e>
                      <m:sub>
                        <m:r>
                          <a:rPr lang="en-US" b="0" i="1" smtClean="0">
                            <a:latin typeface="Cambria Math"/>
                            <a:ea typeface="Cambria Math"/>
                            <a:cs typeface="Arial" pitchFamily="34" charset="0"/>
                          </a:rPr>
                          <m:t>2</m:t>
                        </m:r>
                      </m:sub>
                    </m:sSub>
                    <m:r>
                      <a:rPr lang="en-US" b="0" i="1" smtClean="0">
                        <a:latin typeface="Cambria Math"/>
                        <a:cs typeface="Arial" pitchFamily="34" charset="0"/>
                      </a:rPr>
                      <m:t>, …,</m:t>
                    </m:r>
                    <m:sSub>
                      <m:sSubPr>
                        <m:ctrlPr>
                          <a:rPr lang="en-GB" i="1">
                            <a:latin typeface="Cambria Math"/>
                            <a:cs typeface="Arial" pitchFamily="34" charset="0"/>
                          </a:rPr>
                        </m:ctrlPr>
                      </m:sSubPr>
                      <m:e>
                        <m:r>
                          <a:rPr lang="en-GB" i="1">
                            <a:latin typeface="Cambria Math"/>
                            <a:ea typeface="Cambria Math"/>
                            <a:cs typeface="Arial" pitchFamily="34" charset="0"/>
                          </a:rPr>
                          <m:t>𝜃</m:t>
                        </m:r>
                      </m:e>
                      <m:sub>
                        <m:r>
                          <a:rPr lang="en-US" b="0" i="1" smtClean="0">
                            <a:latin typeface="Cambria Math"/>
                            <a:ea typeface="Cambria Math"/>
                            <a:cs typeface="Arial" pitchFamily="34" charset="0"/>
                          </a:rPr>
                          <m:t>𝑛</m:t>
                        </m:r>
                      </m:sub>
                    </m:sSub>
                  </m:oMath>
                </a14:m>
                <a:endParaRPr lang="en-GB" dirty="0" smtClean="0">
                  <a:latin typeface="Arial" panose="020B0604020202020204" pitchFamily="34" charset="0"/>
                  <a:cs typeface="Arial" panose="020B0604020202020204" pitchFamily="34" charset="0"/>
                </a:endParaRPr>
              </a:p>
              <a:p>
                <a:pPr marL="285750" indent="-285750">
                  <a:buFontTx/>
                  <a:buChar char="-"/>
                </a:pPr>
                <a:r>
                  <a:rPr lang="cs-CZ" smtClean="0">
                    <a:latin typeface="Arial" panose="020B0604020202020204" pitchFamily="34" charset="0"/>
                    <a:cs typeface="Arial" panose="020B0604020202020204" pitchFamily="34" charset="0"/>
                  </a:rPr>
                  <a:t>Jednodušší</a:t>
                </a:r>
                <a:r>
                  <a:rPr lang="en-GB" smtClean="0">
                    <a:latin typeface="Arial" panose="020B0604020202020204" pitchFamily="34" charset="0"/>
                    <a:cs typeface="Arial" panose="020B0604020202020204" pitchFamily="34" charset="0"/>
                  </a:rPr>
                  <a:t> “</a:t>
                </a:r>
                <a:r>
                  <a:rPr lang="cs-CZ" smtClean="0">
                    <a:latin typeface="Arial" panose="020B0604020202020204" pitchFamily="34" charset="0"/>
                    <a:cs typeface="Arial" panose="020B0604020202020204" pitchFamily="34" charset="0"/>
                  </a:rPr>
                  <a:t>hypotéza</a:t>
                </a:r>
                <a:r>
                  <a:rPr lang="en-GB" smtClean="0">
                    <a:latin typeface="Arial" panose="020B0604020202020204" pitchFamily="34" charset="0"/>
                    <a:cs typeface="Arial" panose="020B0604020202020204" pitchFamily="34" charset="0"/>
                  </a:rPr>
                  <a:t>”</a:t>
                </a:r>
              </a:p>
              <a:p>
                <a:pPr marL="285750" indent="-285750">
                  <a:buFontTx/>
                  <a:buChar char="-"/>
                </a:pPr>
                <a:r>
                  <a:rPr lang="cs-CZ" smtClean="0">
                    <a:latin typeface="Arial" panose="020B0604020202020204" pitchFamily="34" charset="0"/>
                    <a:cs typeface="Arial" panose="020B0604020202020204" pitchFamily="34" charset="0"/>
                  </a:rPr>
                  <a:t>Malá pravděpodobnost overfittingu</a:t>
                </a:r>
                <a:endParaRPr lang="en-GB" dirty="0" smtClean="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bwMode="auto">
              <a:xfrm>
                <a:off x="711200" y="4873725"/>
                <a:ext cx="3827971" cy="830997"/>
              </a:xfrm>
              <a:prstGeom prst="rect">
                <a:avLst/>
              </a:prstGeom>
              <a:blipFill rotWithShape="1">
                <a:blip r:embed="rId5"/>
                <a:stretch>
                  <a:fillRect l="-3822" t="-8759" r="-3185" b="-16058"/>
                </a:stretch>
              </a:blipFill>
              <a:ln w="9525" algn="ctr">
                <a:noFill/>
                <a:miter lim="800000"/>
                <a:headEnd/>
                <a:tailEnd/>
              </a:ln>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bwMode="auto">
              <a:xfrm>
                <a:off x="4555067" y="4873725"/>
                <a:ext cx="4255717" cy="787523"/>
              </a:xfrm>
              <a:prstGeom prst="rect">
                <a:avLst/>
              </a:prstGeom>
              <a:ln>
                <a:solidFill>
                  <a:schemeClr val="accent1"/>
                </a:solidFill>
                <a:headEnd/>
                <a:tailEnd/>
              </a:ln>
            </p:spPr>
            <p:style>
              <a:lnRef idx="2">
                <a:schemeClr val="accent2"/>
              </a:lnRef>
              <a:fillRef idx="1">
                <a:schemeClr val="lt1"/>
              </a:fillRef>
              <a:effectRef idx="0">
                <a:schemeClr val="accent2"/>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a:cs typeface="Arial" pitchFamily="34" charset="0"/>
                            </a:rPr>
                          </m:ctrlPr>
                        </m:funcPr>
                        <m:fName>
                          <m:r>
                            <a:rPr lang="en-US" b="0" i="1" smtClean="0">
                              <a:latin typeface="Cambria Math"/>
                              <a:cs typeface="Arial" pitchFamily="34" charset="0"/>
                            </a:rPr>
                            <m:t>𝐽</m:t>
                          </m:r>
                          <m:d>
                            <m:dPr>
                              <m:ctrlPr>
                                <a:rPr lang="en-US" b="0" i="1" smtClean="0">
                                  <a:latin typeface="Cambria Math"/>
                                  <a:cs typeface="Arial" pitchFamily="34" charset="0"/>
                                </a:rPr>
                              </m:ctrlPr>
                            </m:dPr>
                            <m:e>
                              <m:r>
                                <a:rPr lang="en-US" b="0" i="1" smtClean="0">
                                  <a:latin typeface="Cambria Math"/>
                                  <a:ea typeface="Cambria Math"/>
                                  <a:cs typeface="Arial" pitchFamily="34" charset="0"/>
                                </a:rPr>
                                <m:t>𝜃</m:t>
                              </m:r>
                            </m:e>
                          </m:d>
                          <m:r>
                            <a:rPr lang="en-US" b="0" i="1" smtClean="0">
                              <a:latin typeface="Cambria Math"/>
                              <a:ea typeface="Cambria Math"/>
                              <a:cs typeface="Arial" pitchFamily="34" charset="0"/>
                            </a:rPr>
                            <m:t>=</m:t>
                          </m:r>
                        </m:fName>
                        <m:e>
                          <m:f>
                            <m:fPr>
                              <m:ctrlPr>
                                <a:rPr lang="en-GB" i="1" smtClean="0">
                                  <a:latin typeface="Cambria Math"/>
                                  <a:cs typeface="Arial" pitchFamily="34" charset="0"/>
                                </a:rPr>
                              </m:ctrlPr>
                            </m:fPr>
                            <m:num>
                              <m:r>
                                <a:rPr lang="en-US" b="0" i="1" smtClean="0">
                                  <a:latin typeface="Cambria Math"/>
                                  <a:cs typeface="Arial" pitchFamily="34" charset="0"/>
                                </a:rPr>
                                <m:t>1</m:t>
                              </m:r>
                            </m:num>
                            <m:den>
                              <m:r>
                                <a:rPr lang="en-US" b="0" i="1" smtClean="0">
                                  <a:latin typeface="Cambria Math"/>
                                  <a:cs typeface="Arial" pitchFamily="34" charset="0"/>
                                </a:rPr>
                                <m:t>2</m:t>
                              </m:r>
                              <m:r>
                                <a:rPr lang="en-US" b="0" i="1" smtClean="0">
                                  <a:latin typeface="Cambria Math"/>
                                  <a:cs typeface="Arial" pitchFamily="34" charset="0"/>
                                </a:rPr>
                                <m:t>𝑚</m:t>
                              </m:r>
                            </m:den>
                          </m:f>
                          <m:nary>
                            <m:naryPr>
                              <m:chr m:val="∑"/>
                              <m:ctrlPr>
                                <a:rPr lang="en-GB" i="1" smtClean="0">
                                  <a:latin typeface="Cambria Math"/>
                                  <a:cs typeface="Arial" pitchFamily="34" charset="0"/>
                                </a:rPr>
                              </m:ctrlPr>
                            </m:naryPr>
                            <m:sub>
                              <m:r>
                                <m:rPr>
                                  <m:brk m:alnAt="23"/>
                                </m:rPr>
                                <a:rPr lang="en-US" b="0" i="1" smtClean="0">
                                  <a:latin typeface="Cambria Math"/>
                                  <a:cs typeface="Arial" pitchFamily="34" charset="0"/>
                                </a:rPr>
                                <m:t>𝑖</m:t>
                              </m:r>
                              <m:r>
                                <a:rPr lang="en-US" b="0" i="1" smtClean="0">
                                  <a:latin typeface="Cambria Math"/>
                                  <a:cs typeface="Arial" pitchFamily="34" charset="0"/>
                                </a:rPr>
                                <m:t>=1</m:t>
                              </m:r>
                            </m:sub>
                            <m:sup>
                              <m:r>
                                <a:rPr lang="en-US" b="0" i="1" smtClean="0">
                                  <a:latin typeface="Cambria Math"/>
                                  <a:cs typeface="Arial" pitchFamily="34" charset="0"/>
                                </a:rPr>
                                <m:t>𝑚</m:t>
                              </m:r>
                            </m:sup>
                            <m:e>
                              <m:sSup>
                                <m:sSupPr>
                                  <m:ctrlPr>
                                    <a:rPr lang="en-GB" i="1" smtClean="0">
                                      <a:latin typeface="Cambria Math"/>
                                      <a:cs typeface="Arial" pitchFamily="34" charset="0"/>
                                    </a:rPr>
                                  </m:ctrlPr>
                                </m:sSupPr>
                                <m:e>
                                  <m:r>
                                    <a:rPr lang="en-US" b="0" i="1" smtClean="0">
                                      <a:latin typeface="Cambria Math"/>
                                      <a:cs typeface="Arial" pitchFamily="34" charset="0"/>
                                    </a:rPr>
                                    <m:t>(</m:t>
                                  </m:r>
                                  <m:sSub>
                                    <m:sSubPr>
                                      <m:ctrlPr>
                                        <a:rPr lang="en-US" b="0" i="1" smtClean="0">
                                          <a:latin typeface="Cambria Math"/>
                                          <a:cs typeface="Arial" pitchFamily="34" charset="0"/>
                                        </a:rPr>
                                      </m:ctrlPr>
                                    </m:sSubPr>
                                    <m:e>
                                      <m:r>
                                        <a:rPr lang="en-US" b="0" i="1" smtClean="0">
                                          <a:latin typeface="Cambria Math"/>
                                          <a:cs typeface="Arial" pitchFamily="34" charset="0"/>
                                        </a:rPr>
                                        <m:t>h</m:t>
                                      </m:r>
                                    </m:e>
                                    <m:sub>
                                      <m:r>
                                        <a:rPr lang="en-US" b="0" i="1" smtClean="0">
                                          <a:latin typeface="Cambria Math"/>
                                          <a:ea typeface="Cambria Math"/>
                                          <a:cs typeface="Arial" pitchFamily="34" charset="0"/>
                                        </a:rPr>
                                        <m:t>𝜃</m:t>
                                      </m:r>
                                    </m:sub>
                                  </m:sSub>
                                  <m:d>
                                    <m:dPr>
                                      <m:ctrlPr>
                                        <a:rPr lang="en-US" b="0" i="1" smtClean="0">
                                          <a:latin typeface="Cambria Math"/>
                                          <a:cs typeface="Arial" pitchFamily="34" charset="0"/>
                                        </a:rPr>
                                      </m:ctrlPr>
                                    </m:dPr>
                                    <m:e>
                                      <m:sSup>
                                        <m:sSupPr>
                                          <m:ctrlPr>
                                            <a:rPr lang="en-US" b="0" i="1" smtClean="0">
                                              <a:latin typeface="Cambria Math"/>
                                              <a:cs typeface="Arial" pitchFamily="34" charset="0"/>
                                            </a:rPr>
                                          </m:ctrlPr>
                                        </m:sSupPr>
                                        <m:e>
                                          <m:r>
                                            <a:rPr lang="en-US" b="0" i="1" smtClean="0">
                                              <a:latin typeface="Cambria Math"/>
                                              <a:cs typeface="Arial" pitchFamily="34" charset="0"/>
                                            </a:rPr>
                                            <m:t>𝑥</m:t>
                                          </m:r>
                                        </m:e>
                                        <m:sup>
                                          <m:d>
                                            <m:dPr>
                                              <m:ctrlPr>
                                                <a:rPr lang="en-US" b="0" i="1" smtClean="0">
                                                  <a:latin typeface="Cambria Math"/>
                                                  <a:cs typeface="Arial" pitchFamily="34" charset="0"/>
                                                </a:rPr>
                                              </m:ctrlPr>
                                            </m:dPr>
                                            <m:e>
                                              <m:r>
                                                <a:rPr lang="en-US" b="0" i="1" smtClean="0">
                                                  <a:latin typeface="Cambria Math"/>
                                                  <a:cs typeface="Arial" pitchFamily="34" charset="0"/>
                                                </a:rPr>
                                                <m:t>𝑖</m:t>
                                              </m:r>
                                            </m:e>
                                          </m:d>
                                        </m:sup>
                                      </m:sSup>
                                    </m:e>
                                  </m:d>
                                  <m:r>
                                    <a:rPr lang="en-US" b="0" i="1" smtClean="0">
                                      <a:latin typeface="Cambria Math"/>
                                      <a:cs typeface="Arial" pitchFamily="34" charset="0"/>
                                    </a:rPr>
                                    <m:t>−</m:t>
                                  </m:r>
                                  <m:sSup>
                                    <m:sSupPr>
                                      <m:ctrlPr>
                                        <a:rPr lang="en-US" b="0" i="1" smtClean="0">
                                          <a:latin typeface="Cambria Math"/>
                                          <a:cs typeface="Arial" pitchFamily="34" charset="0"/>
                                        </a:rPr>
                                      </m:ctrlPr>
                                    </m:sSupPr>
                                    <m:e>
                                      <m:r>
                                        <a:rPr lang="en-US" b="0" i="1" smtClean="0">
                                          <a:latin typeface="Cambria Math"/>
                                          <a:cs typeface="Arial" pitchFamily="34" charset="0"/>
                                        </a:rPr>
                                        <m:t>𝑦</m:t>
                                      </m:r>
                                    </m:e>
                                    <m:sup>
                                      <m:d>
                                        <m:dPr>
                                          <m:ctrlPr>
                                            <a:rPr lang="en-US" b="0" i="1" smtClean="0">
                                              <a:latin typeface="Cambria Math"/>
                                              <a:cs typeface="Arial" pitchFamily="34" charset="0"/>
                                            </a:rPr>
                                          </m:ctrlPr>
                                        </m:dPr>
                                        <m:e>
                                          <m:r>
                                            <a:rPr lang="en-US" b="0" i="1" smtClean="0">
                                              <a:latin typeface="Cambria Math"/>
                                              <a:cs typeface="Arial" pitchFamily="34" charset="0"/>
                                            </a:rPr>
                                            <m:t>𝑖</m:t>
                                          </m:r>
                                        </m:e>
                                      </m:d>
                                    </m:sup>
                                  </m:sSup>
                                  <m:r>
                                    <a:rPr lang="en-US" b="0" i="1" smtClean="0">
                                      <a:latin typeface="Cambria Math"/>
                                      <a:cs typeface="Arial" pitchFamily="34" charset="0"/>
                                    </a:rPr>
                                    <m:t>)</m:t>
                                  </m:r>
                                </m:e>
                                <m:sup>
                                  <m:r>
                                    <a:rPr lang="en-US" b="0" i="1" smtClean="0">
                                      <a:latin typeface="Cambria Math"/>
                                      <a:cs typeface="Arial" pitchFamily="34" charset="0"/>
                                    </a:rPr>
                                    <m:t>2</m:t>
                                  </m:r>
                                </m:sup>
                              </m:sSup>
                            </m:e>
                          </m:nary>
                          <m:r>
                            <a:rPr lang="en-US" b="0" i="1" smtClean="0">
                              <a:latin typeface="Cambria Math"/>
                              <a:cs typeface="Arial" pitchFamily="34" charset="0"/>
                            </a:rPr>
                            <m:t>+</m:t>
                          </m:r>
                          <m:r>
                            <a:rPr lang="en-US" b="0" i="1" smtClean="0">
                              <a:latin typeface="Cambria Math"/>
                              <a:ea typeface="Cambria Math"/>
                              <a:cs typeface="Arial" pitchFamily="34" charset="0"/>
                            </a:rPr>
                            <m:t>𝜆</m:t>
                          </m:r>
                          <m:nary>
                            <m:naryPr>
                              <m:chr m:val="∑"/>
                              <m:ctrlPr>
                                <a:rPr lang="en-US" b="0" i="1" smtClean="0">
                                  <a:latin typeface="Cambria Math"/>
                                  <a:ea typeface="Cambria Math"/>
                                  <a:cs typeface="Arial" pitchFamily="34" charset="0"/>
                                </a:rPr>
                              </m:ctrlPr>
                            </m:naryPr>
                            <m:sub>
                              <m:r>
                                <m:rPr>
                                  <m:brk m:alnAt="23"/>
                                </m:rPr>
                                <a:rPr lang="en-US" b="0" i="1" smtClean="0">
                                  <a:latin typeface="Cambria Math"/>
                                  <a:ea typeface="Cambria Math"/>
                                  <a:cs typeface="Arial" pitchFamily="34" charset="0"/>
                                </a:rPr>
                                <m:t>𝑗</m:t>
                              </m:r>
                              <m:r>
                                <a:rPr lang="en-US" b="0" i="1" smtClean="0">
                                  <a:latin typeface="Cambria Math"/>
                                  <a:ea typeface="Cambria Math"/>
                                  <a:cs typeface="Arial" pitchFamily="34" charset="0"/>
                                </a:rPr>
                                <m:t>=1</m:t>
                              </m:r>
                            </m:sub>
                            <m:sup>
                              <m:r>
                                <a:rPr lang="en-US" b="0" i="1" smtClean="0">
                                  <a:latin typeface="Cambria Math"/>
                                  <a:ea typeface="Cambria Math"/>
                                  <a:cs typeface="Arial" pitchFamily="34" charset="0"/>
                                </a:rPr>
                                <m:t>𝑚</m:t>
                              </m:r>
                            </m:sup>
                            <m:e>
                              <m:sSup>
                                <m:sSupPr>
                                  <m:ctrlPr>
                                    <a:rPr lang="en-US" b="0" i="1" smtClean="0">
                                      <a:latin typeface="Cambria Math"/>
                                      <a:ea typeface="Cambria Math"/>
                                      <a:cs typeface="Arial" pitchFamily="34" charset="0"/>
                                    </a:rPr>
                                  </m:ctrlPr>
                                </m:sSupPr>
                                <m:e>
                                  <m:sSub>
                                    <m:sSubPr>
                                      <m:ctrlPr>
                                        <a:rPr lang="en-US" b="0" i="1" smtClean="0">
                                          <a:latin typeface="Cambria Math"/>
                                          <a:ea typeface="Cambria Math"/>
                                          <a:cs typeface="Arial" pitchFamily="34" charset="0"/>
                                        </a:rPr>
                                      </m:ctrlPr>
                                    </m:sSubPr>
                                    <m:e>
                                      <m:r>
                                        <a:rPr lang="en-US" b="0" i="1" smtClean="0">
                                          <a:latin typeface="Cambria Math"/>
                                          <a:ea typeface="Cambria Math"/>
                                          <a:cs typeface="Arial" pitchFamily="34" charset="0"/>
                                        </a:rPr>
                                        <m:t>𝜃</m:t>
                                      </m:r>
                                    </m:e>
                                    <m:sub>
                                      <m:r>
                                        <a:rPr lang="en-US" b="0" i="1" smtClean="0">
                                          <a:latin typeface="Cambria Math"/>
                                          <a:ea typeface="Cambria Math"/>
                                          <a:cs typeface="Arial" pitchFamily="34" charset="0"/>
                                        </a:rPr>
                                        <m:t>𝑗</m:t>
                                      </m:r>
                                    </m:sub>
                                  </m:sSub>
                                </m:e>
                                <m:sup>
                                  <m:r>
                                    <a:rPr lang="en-US" b="0" i="1" smtClean="0">
                                      <a:latin typeface="Cambria Math"/>
                                      <a:ea typeface="Cambria Math"/>
                                      <a:cs typeface="Arial" pitchFamily="34" charset="0"/>
                                    </a:rPr>
                                    <m:t>2</m:t>
                                  </m:r>
                                </m:sup>
                              </m:sSup>
                            </m:e>
                          </m:nary>
                        </m:e>
                      </m:func>
                    </m:oMath>
                  </m:oMathPara>
                </a14:m>
                <a:endParaRPr lang="en-GB" dirty="0" smtClean="0">
                  <a:cs typeface="Arial"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bwMode="auto">
              <a:xfrm>
                <a:off x="4555067" y="4873725"/>
                <a:ext cx="4255717" cy="787523"/>
              </a:xfrm>
              <a:prstGeom prst="rect">
                <a:avLst/>
              </a:prstGeom>
              <a:blipFill rotWithShape="1">
                <a:blip r:embed="rId6"/>
                <a:stretch>
                  <a:fillRect/>
                </a:stretch>
              </a:blipFill>
              <a:ln>
                <a:solidFill>
                  <a:schemeClr val="accent1"/>
                </a:solidFill>
                <a:headEnd/>
                <a:tailEnd/>
              </a:ln>
            </p:spPr>
            <p:txBody>
              <a:bodyPr/>
              <a:lstStyle/>
              <a:p>
                <a:r>
                  <a:rPr lang="en-GB">
                    <a:noFill/>
                  </a:rPr>
                  <a:t> </a:t>
                </a:r>
              </a:p>
            </p:txBody>
          </p:sp>
        </mc:Fallback>
      </mc:AlternateContent>
    </p:spTree>
    <p:extLst>
      <p:ext uri="{BB962C8B-B14F-4D97-AF65-F5344CB8AC3E}">
        <p14:creationId xmlns:p14="http://schemas.microsoft.com/office/powerpoint/2010/main" val="288187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Kaggle</a:t>
            </a:r>
            <a:endParaRPr lang="en-GB"/>
          </a:p>
        </p:txBody>
      </p:sp>
      <p:sp>
        <p:nvSpPr>
          <p:cNvPr id="3" name="Subtitle 2"/>
          <p:cNvSpPr>
            <a:spLocks noGrp="1"/>
          </p:cNvSpPr>
          <p:nvPr>
            <p:ph type="subTitle" idx="1"/>
          </p:nvPr>
        </p:nvSpPr>
        <p:spPr/>
        <p:txBody>
          <a:bodyPr/>
          <a:lstStyle/>
          <a:p>
            <a:r>
              <a:rPr lang="en-GB"/>
              <a:t>San Francisco Crime Classification</a:t>
            </a:r>
          </a:p>
        </p:txBody>
      </p:sp>
    </p:spTree>
    <p:extLst>
      <p:ext uri="{BB962C8B-B14F-4D97-AF65-F5344CB8AC3E}">
        <p14:creationId xmlns:p14="http://schemas.microsoft.com/office/powerpoint/2010/main" val="297177963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en-US" sz="2800" b="1" smtClean="0">
                <a:solidFill>
                  <a:schemeClr val="tx2">
                    <a:lumMod val="75000"/>
                  </a:schemeClr>
                </a:solidFill>
                <a:latin typeface="Arial" panose="020B0604020202020204" pitchFamily="34" charset="0"/>
                <a:cs typeface="Arial" panose="020B0604020202020204" pitchFamily="34" charset="0"/>
              </a:rPr>
              <a:t>San Francisco Crime Classification</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35</a:t>
            </a:fld>
            <a:endParaRPr lang="en-GB">
              <a:solidFill>
                <a:prstClr val="black">
                  <a:tint val="75000"/>
                </a:prst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6271" y="3645024"/>
            <a:ext cx="4058217" cy="1905266"/>
          </a:xfrm>
          <a:prstGeom prst="rect">
            <a:avLst/>
          </a:prstGeom>
        </p:spPr>
      </p:pic>
      <p:sp>
        <p:nvSpPr>
          <p:cNvPr id="10" name="TextBox 9"/>
          <p:cNvSpPr txBox="1"/>
          <p:nvPr/>
        </p:nvSpPr>
        <p:spPr>
          <a:xfrm>
            <a:off x="467544" y="1484783"/>
            <a:ext cx="8165249" cy="830997"/>
          </a:xfrm>
          <a:prstGeom prst="rect">
            <a:avLst/>
          </a:prstGeom>
          <a:noFill/>
        </p:spPr>
        <p:txBody>
          <a:bodyPr wrap="none" rtlCol="0">
            <a:spAutoFit/>
          </a:bodyPr>
          <a:lstStyle/>
          <a:p>
            <a:pPr marL="342900" indent="-342900">
              <a:buFont typeface="Arial" panose="020B0604020202020204" pitchFamily="34" charset="0"/>
              <a:buChar char="•"/>
            </a:pPr>
            <a:r>
              <a:rPr lang="cs-CZ" sz="2400"/>
              <a:t>d</a:t>
            </a:r>
            <a:r>
              <a:rPr lang="en-GB" sz="2400" smtClean="0"/>
              <a:t>ata o krimi</a:t>
            </a:r>
            <a:r>
              <a:rPr lang="cs-CZ" sz="2400" smtClean="0"/>
              <a:t>nální činnosti v San Franciscu za posledních 12 let</a:t>
            </a:r>
          </a:p>
          <a:p>
            <a:pPr marL="342900" indent="-342900">
              <a:buFont typeface="Arial" panose="020B0604020202020204" pitchFamily="34" charset="0"/>
              <a:buChar char="•"/>
            </a:pPr>
            <a:r>
              <a:rPr lang="cs-CZ" sz="2400"/>
              <a:t>n</a:t>
            </a:r>
            <a:r>
              <a:rPr lang="cs-CZ" sz="2400" smtClean="0"/>
              <a:t>a základě času a místa predikujte druh kriminální činnosti</a:t>
            </a:r>
            <a:endParaRPr lang="en-GB" sz="2400"/>
          </a:p>
        </p:txBody>
      </p:sp>
    </p:spTree>
    <p:extLst>
      <p:ext uri="{BB962C8B-B14F-4D97-AF65-F5344CB8AC3E}">
        <p14:creationId xmlns:p14="http://schemas.microsoft.com/office/powerpoint/2010/main" val="39306858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Data</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36</a:t>
            </a:fld>
            <a:endParaRPr lang="en-GB">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456829307"/>
              </p:ext>
            </p:extLst>
          </p:nvPr>
        </p:nvGraphicFramePr>
        <p:xfrm>
          <a:off x="323528" y="2014056"/>
          <a:ext cx="4176464" cy="4079240"/>
        </p:xfrm>
        <a:graphic>
          <a:graphicData uri="http://schemas.openxmlformats.org/drawingml/2006/table">
            <a:tbl>
              <a:tblPr firstRow="1" lastRow="1" bandRow="1">
                <a:tableStyleId>{5C22544A-7EE6-4342-B048-85BDC9FD1C3A}</a:tableStyleId>
              </a:tblPr>
              <a:tblGrid>
                <a:gridCol w="2088232"/>
                <a:gridCol w="2088232"/>
              </a:tblGrid>
              <a:tr h="370840">
                <a:tc gridSpan="2">
                  <a:txBody>
                    <a:bodyPr/>
                    <a:lstStyle/>
                    <a:p>
                      <a:r>
                        <a:rPr lang="cs-CZ" smtClean="0"/>
                        <a:t>train</a:t>
                      </a:r>
                      <a:endParaRPr lang="en-GB"/>
                    </a:p>
                  </a:txBody>
                  <a:tcPr/>
                </a:tc>
                <a:tc hMerge="1">
                  <a:txBody>
                    <a:bodyPr/>
                    <a:lstStyle/>
                    <a:p>
                      <a:endParaRPr lang="en-GB"/>
                    </a:p>
                  </a:txBody>
                  <a:tcPr/>
                </a:tc>
              </a:tr>
              <a:tr h="370840">
                <a:tc>
                  <a:txBody>
                    <a:bodyPr/>
                    <a:lstStyle/>
                    <a:p>
                      <a:r>
                        <a:rPr lang="cs-CZ" smtClean="0"/>
                        <a:t>Dates</a:t>
                      </a:r>
                      <a:endParaRPr lang="en-GB"/>
                    </a:p>
                  </a:txBody>
                  <a:tcPr/>
                </a:tc>
                <a:tc>
                  <a:txBody>
                    <a:bodyPr/>
                    <a:lstStyle/>
                    <a:p>
                      <a:r>
                        <a:rPr lang="cs-CZ" smtClean="0"/>
                        <a:t>Factor 389257 levels</a:t>
                      </a:r>
                      <a:endParaRPr lang="en-GB"/>
                    </a:p>
                  </a:txBody>
                  <a:tcPr/>
                </a:tc>
              </a:tr>
              <a:tr h="370840">
                <a:tc>
                  <a:txBody>
                    <a:bodyPr/>
                    <a:lstStyle/>
                    <a:p>
                      <a:r>
                        <a:rPr lang="cs-CZ" smtClean="0"/>
                        <a:t>Category</a:t>
                      </a:r>
                      <a:endParaRPr lang="en-GB"/>
                    </a:p>
                  </a:txBody>
                  <a:tcPr/>
                </a:tc>
                <a:tc>
                  <a:txBody>
                    <a:bodyPr/>
                    <a:lstStyle/>
                    <a:p>
                      <a:r>
                        <a:rPr lang="cs-CZ" smtClean="0"/>
                        <a:t>Factor 39 levels</a:t>
                      </a:r>
                      <a:endParaRPr lang="en-GB"/>
                    </a:p>
                  </a:txBody>
                  <a:tcPr/>
                </a:tc>
              </a:tr>
              <a:tr h="370840">
                <a:tc>
                  <a:txBody>
                    <a:bodyPr/>
                    <a:lstStyle/>
                    <a:p>
                      <a:r>
                        <a:rPr lang="cs-CZ" smtClean="0"/>
                        <a:t>Descript</a:t>
                      </a:r>
                      <a:endParaRPr lang="en-GB"/>
                    </a:p>
                  </a:txBody>
                  <a:tcPr/>
                </a:tc>
                <a:tc>
                  <a:txBody>
                    <a:bodyPr/>
                    <a:lstStyle/>
                    <a:p>
                      <a:r>
                        <a:rPr lang="cs-CZ" smtClean="0"/>
                        <a:t>Factor 879 levels</a:t>
                      </a:r>
                      <a:endParaRPr lang="en-GB"/>
                    </a:p>
                  </a:txBody>
                  <a:tcPr/>
                </a:tc>
              </a:tr>
              <a:tr h="370840">
                <a:tc>
                  <a:txBody>
                    <a:bodyPr/>
                    <a:lstStyle/>
                    <a:p>
                      <a:r>
                        <a:rPr lang="cs-CZ" smtClean="0"/>
                        <a:t>DayOfWeek</a:t>
                      </a:r>
                      <a:endParaRPr lang="en-GB"/>
                    </a:p>
                  </a:txBody>
                  <a:tcPr/>
                </a:tc>
                <a:tc>
                  <a:txBody>
                    <a:bodyPr/>
                    <a:lstStyle/>
                    <a:p>
                      <a:r>
                        <a:rPr lang="cs-CZ" smtClean="0"/>
                        <a:t>Factor 7 levels</a:t>
                      </a:r>
                      <a:endParaRPr lang="en-GB"/>
                    </a:p>
                  </a:txBody>
                  <a:tcPr/>
                </a:tc>
              </a:tr>
              <a:tr h="370840">
                <a:tc>
                  <a:txBody>
                    <a:bodyPr/>
                    <a:lstStyle/>
                    <a:p>
                      <a:r>
                        <a:rPr lang="cs-CZ" smtClean="0"/>
                        <a:t>PdDistrinct</a:t>
                      </a:r>
                      <a:endParaRPr lang="en-GB"/>
                    </a:p>
                  </a:txBody>
                  <a:tcPr/>
                </a:tc>
                <a:tc>
                  <a:txBody>
                    <a:bodyPr/>
                    <a:lstStyle/>
                    <a:p>
                      <a:r>
                        <a:rPr lang="cs-CZ" smtClean="0"/>
                        <a:t>Factor 10 levels</a:t>
                      </a:r>
                      <a:endParaRPr lang="en-GB"/>
                    </a:p>
                  </a:txBody>
                  <a:tcPr/>
                </a:tc>
              </a:tr>
              <a:tr h="370840">
                <a:tc>
                  <a:txBody>
                    <a:bodyPr/>
                    <a:lstStyle/>
                    <a:p>
                      <a:r>
                        <a:rPr lang="cs-CZ" smtClean="0"/>
                        <a:t>Resolution</a:t>
                      </a:r>
                      <a:endParaRPr lang="en-GB"/>
                    </a:p>
                  </a:txBody>
                  <a:tcPr/>
                </a:tc>
                <a:tc>
                  <a:txBody>
                    <a:bodyPr/>
                    <a:lstStyle/>
                    <a:p>
                      <a:r>
                        <a:rPr lang="cs-CZ" smtClean="0"/>
                        <a:t>Factor 17 levels</a:t>
                      </a:r>
                      <a:endParaRPr lang="en-GB"/>
                    </a:p>
                  </a:txBody>
                  <a:tcPr/>
                </a:tc>
              </a:tr>
              <a:tr h="370840">
                <a:tc>
                  <a:txBody>
                    <a:bodyPr/>
                    <a:lstStyle/>
                    <a:p>
                      <a:r>
                        <a:rPr lang="cs-CZ" smtClean="0"/>
                        <a:t>Address</a:t>
                      </a:r>
                      <a:endParaRPr lang="en-GB"/>
                    </a:p>
                  </a:txBody>
                  <a:tcPr/>
                </a:tc>
                <a:tc>
                  <a:txBody>
                    <a:bodyPr/>
                    <a:lstStyle/>
                    <a:p>
                      <a:r>
                        <a:rPr lang="cs-CZ" smtClean="0"/>
                        <a:t>Factor 23228</a:t>
                      </a:r>
                      <a:r>
                        <a:rPr lang="cs-CZ" baseline="0" smtClean="0"/>
                        <a:t> levels</a:t>
                      </a:r>
                      <a:endParaRPr lang="en-GB"/>
                    </a:p>
                  </a:txBody>
                  <a:tcPr/>
                </a:tc>
              </a:tr>
              <a:tr h="370840">
                <a:tc>
                  <a:txBody>
                    <a:bodyPr/>
                    <a:lstStyle/>
                    <a:p>
                      <a:r>
                        <a:rPr lang="cs-CZ" smtClean="0"/>
                        <a:t>X</a:t>
                      </a:r>
                      <a:endParaRPr lang="en-GB"/>
                    </a:p>
                  </a:txBody>
                  <a:tcPr/>
                </a:tc>
                <a:tc>
                  <a:txBody>
                    <a:bodyPr/>
                    <a:lstStyle/>
                    <a:p>
                      <a:r>
                        <a:rPr lang="cs-CZ" smtClean="0"/>
                        <a:t>num</a:t>
                      </a:r>
                      <a:endParaRPr lang="en-GB"/>
                    </a:p>
                  </a:txBody>
                  <a:tcPr/>
                </a:tc>
              </a:tr>
              <a:tr h="370840">
                <a:tc>
                  <a:txBody>
                    <a:bodyPr/>
                    <a:lstStyle/>
                    <a:p>
                      <a:r>
                        <a:rPr lang="cs-CZ" smtClean="0"/>
                        <a:t>Y</a:t>
                      </a:r>
                      <a:endParaRPr lang="en-GB"/>
                    </a:p>
                  </a:txBody>
                  <a:tcPr/>
                </a:tc>
                <a:tc>
                  <a:txBody>
                    <a:bodyPr/>
                    <a:lstStyle/>
                    <a:p>
                      <a:r>
                        <a:rPr lang="cs-CZ" smtClean="0"/>
                        <a:t>num</a:t>
                      </a:r>
                      <a:endParaRPr lang="en-GB"/>
                    </a:p>
                  </a:txBody>
                  <a:tcPr/>
                </a:tc>
              </a:tr>
              <a:tr h="370840">
                <a:tc>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mtClean="0"/>
                        <a:t>878049 </a:t>
                      </a:r>
                      <a:r>
                        <a:rPr lang="cs-CZ" smtClean="0"/>
                        <a:t>záznamů</a:t>
                      </a:r>
                      <a:endParaRPr lang="en-GB" smtClean="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061468353"/>
              </p:ext>
            </p:extLst>
          </p:nvPr>
        </p:nvGraphicFramePr>
        <p:xfrm>
          <a:off x="4788024" y="2014056"/>
          <a:ext cx="4176464" cy="4079240"/>
        </p:xfrm>
        <a:graphic>
          <a:graphicData uri="http://schemas.openxmlformats.org/drawingml/2006/table">
            <a:tbl>
              <a:tblPr firstRow="1" lastRow="1" bandRow="1">
                <a:tableStyleId>{5C22544A-7EE6-4342-B048-85BDC9FD1C3A}</a:tableStyleId>
              </a:tblPr>
              <a:tblGrid>
                <a:gridCol w="2088232"/>
                <a:gridCol w="2088232"/>
              </a:tblGrid>
              <a:tr h="370840">
                <a:tc gridSpan="2">
                  <a:txBody>
                    <a:bodyPr/>
                    <a:lstStyle/>
                    <a:p>
                      <a:r>
                        <a:rPr lang="cs-CZ" smtClean="0"/>
                        <a:t>test</a:t>
                      </a:r>
                      <a:endParaRPr lang="en-GB"/>
                    </a:p>
                  </a:txBody>
                  <a:tcPr/>
                </a:tc>
                <a:tc hMerge="1">
                  <a:txBody>
                    <a:bodyPr/>
                    <a:lstStyle/>
                    <a:p>
                      <a:endParaRPr lang="en-GB"/>
                    </a:p>
                  </a:txBody>
                  <a:tcPr/>
                </a:tc>
              </a:tr>
              <a:tr h="370840">
                <a:tc>
                  <a:txBody>
                    <a:bodyPr/>
                    <a:lstStyle/>
                    <a:p>
                      <a:r>
                        <a:rPr lang="cs-CZ" smtClean="0"/>
                        <a:t>Id</a:t>
                      </a:r>
                      <a:endParaRPr lang="en-GB"/>
                    </a:p>
                  </a:txBody>
                  <a:tcPr/>
                </a:tc>
                <a:tc>
                  <a:txBody>
                    <a:bodyPr/>
                    <a:lstStyle/>
                    <a:p>
                      <a:r>
                        <a:rPr lang="cs-CZ" smtClean="0"/>
                        <a:t>int</a:t>
                      </a:r>
                      <a:endParaRPr lang="en-GB"/>
                    </a:p>
                  </a:txBody>
                  <a:tcPr/>
                </a:tc>
              </a:tr>
              <a:tr h="370840">
                <a:tc>
                  <a:txBody>
                    <a:bodyPr/>
                    <a:lstStyle/>
                    <a:p>
                      <a:r>
                        <a:rPr lang="cs-CZ" smtClean="0"/>
                        <a:t>Dates</a:t>
                      </a:r>
                      <a:endParaRPr lang="en-GB"/>
                    </a:p>
                  </a:txBody>
                  <a:tcPr/>
                </a:tc>
                <a:tc>
                  <a:txBody>
                    <a:bodyPr/>
                    <a:lstStyle/>
                    <a:p>
                      <a:r>
                        <a:rPr lang="cs-CZ" smtClean="0"/>
                        <a:t>Factor 392173 levels</a:t>
                      </a:r>
                      <a:endParaRPr lang="en-GB"/>
                    </a:p>
                  </a:txBody>
                  <a:tcPr/>
                </a:tc>
              </a:tr>
              <a:tr h="370840">
                <a:tc>
                  <a:txBody>
                    <a:bodyPr/>
                    <a:lstStyle/>
                    <a:p>
                      <a:r>
                        <a:rPr lang="cs-CZ" smtClean="0"/>
                        <a:t>DayOfWeek</a:t>
                      </a:r>
                      <a:endParaRPr lang="en-GB"/>
                    </a:p>
                  </a:txBody>
                  <a:tcPr/>
                </a:tc>
                <a:tc>
                  <a:txBody>
                    <a:bodyPr/>
                    <a:lstStyle/>
                    <a:p>
                      <a:r>
                        <a:rPr lang="cs-CZ" smtClean="0"/>
                        <a:t>Factor 7 levels</a:t>
                      </a:r>
                      <a:endParaRPr lang="en-GB"/>
                    </a:p>
                  </a:txBody>
                  <a:tcPr/>
                </a:tc>
              </a:tr>
              <a:tr h="370840">
                <a:tc>
                  <a:txBody>
                    <a:bodyPr/>
                    <a:lstStyle/>
                    <a:p>
                      <a:r>
                        <a:rPr lang="cs-CZ" smtClean="0"/>
                        <a:t>PdDistrinct</a:t>
                      </a:r>
                      <a:endParaRPr lang="en-GB"/>
                    </a:p>
                  </a:txBody>
                  <a:tcPr/>
                </a:tc>
                <a:tc>
                  <a:txBody>
                    <a:bodyPr/>
                    <a:lstStyle/>
                    <a:p>
                      <a:r>
                        <a:rPr lang="cs-CZ" smtClean="0"/>
                        <a:t>Factor 10 levels</a:t>
                      </a:r>
                      <a:endParaRPr lang="en-GB"/>
                    </a:p>
                  </a:txBody>
                  <a:tcPr/>
                </a:tc>
              </a:tr>
              <a:tr h="370840">
                <a:tc>
                  <a:txBody>
                    <a:bodyPr/>
                    <a:lstStyle/>
                    <a:p>
                      <a:r>
                        <a:rPr lang="cs-CZ" smtClean="0"/>
                        <a:t>Address</a:t>
                      </a:r>
                      <a:endParaRPr lang="en-GB"/>
                    </a:p>
                  </a:txBody>
                  <a:tcPr/>
                </a:tc>
                <a:tc>
                  <a:txBody>
                    <a:bodyPr/>
                    <a:lstStyle/>
                    <a:p>
                      <a:r>
                        <a:rPr lang="cs-CZ" smtClean="0"/>
                        <a:t>Factor 23228</a:t>
                      </a:r>
                      <a:r>
                        <a:rPr lang="cs-CZ" baseline="0" smtClean="0"/>
                        <a:t> levels</a:t>
                      </a:r>
                      <a:endParaRPr lang="en-GB"/>
                    </a:p>
                  </a:txBody>
                  <a:tcPr/>
                </a:tc>
              </a:tr>
              <a:tr h="370840">
                <a:tc>
                  <a:txBody>
                    <a:bodyPr/>
                    <a:lstStyle/>
                    <a:p>
                      <a:r>
                        <a:rPr lang="cs-CZ" smtClean="0"/>
                        <a:t>X</a:t>
                      </a:r>
                      <a:endParaRPr lang="en-GB"/>
                    </a:p>
                  </a:txBody>
                  <a:tcPr/>
                </a:tc>
                <a:tc>
                  <a:txBody>
                    <a:bodyPr/>
                    <a:lstStyle/>
                    <a:p>
                      <a:r>
                        <a:rPr lang="cs-CZ" smtClean="0"/>
                        <a:t>num</a:t>
                      </a:r>
                      <a:endParaRPr lang="en-GB"/>
                    </a:p>
                  </a:txBody>
                  <a:tcPr/>
                </a:tc>
              </a:tr>
              <a:tr h="370840">
                <a:tc>
                  <a:txBody>
                    <a:bodyPr/>
                    <a:lstStyle/>
                    <a:p>
                      <a:r>
                        <a:rPr lang="cs-CZ" smtClean="0"/>
                        <a:t>Y</a:t>
                      </a:r>
                      <a:endParaRPr lang="en-GB"/>
                    </a:p>
                  </a:txBody>
                  <a:tcPr/>
                </a:tc>
                <a:tc>
                  <a:txBody>
                    <a:bodyPr/>
                    <a:lstStyle/>
                    <a:p>
                      <a:r>
                        <a:rPr lang="cs-CZ" smtClean="0"/>
                        <a:t>num</a:t>
                      </a:r>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endParaRPr lang="en-GB"/>
                    </a:p>
                  </a:txBody>
                  <a:tcPr/>
                </a:tc>
              </a:tr>
              <a:tr h="370840">
                <a:tc>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mtClean="0"/>
                        <a:t>884262</a:t>
                      </a:r>
                      <a:r>
                        <a:rPr lang="cs-CZ" smtClean="0"/>
                        <a:t> záznamů</a:t>
                      </a:r>
                      <a:endParaRPr lang="en-GB" smtClean="0"/>
                    </a:p>
                  </a:txBody>
                  <a:tcPr/>
                </a:tc>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045" y="950470"/>
            <a:ext cx="3677163" cy="1038370"/>
          </a:xfrm>
          <a:prstGeom prst="rect">
            <a:avLst/>
          </a:prstGeom>
        </p:spPr>
      </p:pic>
    </p:spTree>
    <p:extLst>
      <p:ext uri="{BB962C8B-B14F-4D97-AF65-F5344CB8AC3E}">
        <p14:creationId xmlns:p14="http://schemas.microsoft.com/office/powerpoint/2010/main" val="19325650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Lokace (X,Y) vs. Oblast (PdDistrict)  </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37</a:t>
            </a:fld>
            <a:endParaRPr lang="en-GB">
              <a:solidFill>
                <a:prstClr val="black">
                  <a:tint val="75000"/>
                </a:prstClr>
              </a:solidFill>
            </a:endParaRPr>
          </a:p>
        </p:txBody>
      </p:sp>
      <p:pic>
        <p:nvPicPr>
          <p:cNvPr id="6" name="output_rlv4RK.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09750" y="1390650"/>
            <a:ext cx="5524500" cy="4076700"/>
          </a:xfrm>
          <a:prstGeom prst="rect">
            <a:avLst/>
          </a:prstGeom>
        </p:spPr>
      </p:pic>
    </p:spTree>
    <p:extLst>
      <p:ext uri="{BB962C8B-B14F-4D97-AF65-F5344CB8AC3E}">
        <p14:creationId xmlns:p14="http://schemas.microsoft.com/office/powerpoint/2010/main" val="909097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Modelování</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38</a:t>
            </a:fld>
            <a:endParaRPr lang="en-GB">
              <a:solidFill>
                <a:prstClr val="black">
                  <a:tint val="75000"/>
                </a:prstClr>
              </a:solidFill>
            </a:endParaRPr>
          </a:p>
        </p:txBody>
      </p:sp>
      <p:sp>
        <p:nvSpPr>
          <p:cNvPr id="5" name="TextBox 4"/>
          <p:cNvSpPr txBox="1"/>
          <p:nvPr/>
        </p:nvSpPr>
        <p:spPr>
          <a:xfrm>
            <a:off x="467544" y="1196752"/>
            <a:ext cx="2543389" cy="400110"/>
          </a:xfrm>
          <a:prstGeom prst="rect">
            <a:avLst/>
          </a:prstGeom>
          <a:noFill/>
        </p:spPr>
        <p:txBody>
          <a:bodyPr wrap="none" rtlCol="0">
            <a:spAutoFit/>
          </a:bodyPr>
          <a:lstStyle/>
          <a:p>
            <a:r>
              <a:rPr lang="cs-CZ" sz="2000" b="1" smtClean="0">
                <a:solidFill>
                  <a:schemeClr val="tx2">
                    <a:lumMod val="75000"/>
                  </a:schemeClr>
                </a:solidFill>
              </a:rPr>
              <a:t>Model Random Forest</a:t>
            </a:r>
            <a:endParaRPr lang="en-GB" sz="2000" b="1">
              <a:solidFill>
                <a:schemeClr val="tx2">
                  <a:lumMod val="75000"/>
                </a:schemeClr>
              </a:solidFill>
            </a:endParaRPr>
          </a:p>
        </p:txBody>
      </p:sp>
      <p:sp>
        <p:nvSpPr>
          <p:cNvPr id="7" name="TextBox 6"/>
          <p:cNvSpPr txBox="1"/>
          <p:nvPr/>
        </p:nvSpPr>
        <p:spPr>
          <a:xfrm>
            <a:off x="467544" y="3172906"/>
            <a:ext cx="1837939" cy="400110"/>
          </a:xfrm>
          <a:prstGeom prst="rect">
            <a:avLst/>
          </a:prstGeom>
          <a:noFill/>
        </p:spPr>
        <p:txBody>
          <a:bodyPr wrap="none" rtlCol="0">
            <a:spAutoFit/>
          </a:bodyPr>
          <a:lstStyle/>
          <a:p>
            <a:r>
              <a:rPr lang="cs-CZ" sz="2000" b="1" smtClean="0">
                <a:solidFill>
                  <a:schemeClr val="tx2">
                    <a:lumMod val="75000"/>
                  </a:schemeClr>
                </a:solidFill>
              </a:rPr>
              <a:t>Model XGBoost</a:t>
            </a:r>
            <a:endParaRPr lang="en-GB" sz="2000" b="1">
              <a:solidFill>
                <a:schemeClr val="tx2">
                  <a:lumMod val="75000"/>
                </a:scheme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512429693"/>
              </p:ext>
            </p:extLst>
          </p:nvPr>
        </p:nvGraphicFramePr>
        <p:xfrm>
          <a:off x="539552" y="1844824"/>
          <a:ext cx="8242428" cy="741680"/>
        </p:xfrm>
        <a:graphic>
          <a:graphicData uri="http://schemas.openxmlformats.org/drawingml/2006/table">
            <a:tbl>
              <a:tblPr firstRow="1" bandRow="1">
                <a:tableStyleId>{5C22544A-7EE6-4342-B048-85BDC9FD1C3A}</a:tableStyleId>
              </a:tblPr>
              <a:tblGrid>
                <a:gridCol w="676593"/>
                <a:gridCol w="889127"/>
                <a:gridCol w="2043176"/>
                <a:gridCol w="2258822"/>
                <a:gridCol w="2374710"/>
              </a:tblGrid>
              <a:tr h="370840">
                <a:tc>
                  <a:txBody>
                    <a:bodyPr/>
                    <a:lstStyle/>
                    <a:p>
                      <a:r>
                        <a:rPr lang="cs-CZ" sz="1800" smtClean="0"/>
                        <a:t>seed</a:t>
                      </a:r>
                      <a:endParaRPr lang="en-GB" sz="1800"/>
                    </a:p>
                  </a:txBody>
                  <a:tcPr/>
                </a:tc>
                <a:tc>
                  <a:txBody>
                    <a:bodyPr/>
                    <a:lstStyle/>
                    <a:p>
                      <a:r>
                        <a:rPr lang="cs-CZ" sz="1800" smtClean="0"/>
                        <a:t>n.trees</a:t>
                      </a:r>
                      <a:endParaRPr lang="en-GB" sz="1800"/>
                    </a:p>
                  </a:txBody>
                  <a:tcPr/>
                </a:tc>
                <a:tc>
                  <a:txBody>
                    <a:bodyPr/>
                    <a:lstStyle/>
                    <a:p>
                      <a:r>
                        <a:rPr lang="cs-CZ" sz="1800" smtClean="0"/>
                        <a:t>Local Score (80/20)</a:t>
                      </a:r>
                      <a:endParaRPr lang="en-GB" sz="1800"/>
                    </a:p>
                  </a:txBody>
                  <a:tcPr/>
                </a:tc>
                <a:tc>
                  <a:txBody>
                    <a:bodyPr/>
                    <a:lstStyle/>
                    <a:p>
                      <a:r>
                        <a:rPr lang="cs-CZ" sz="1800" smtClean="0"/>
                        <a:t>Public Score (na 80%)</a:t>
                      </a:r>
                      <a:endParaRPr lang="en-GB" sz="1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smtClean="0"/>
                        <a:t>Public Score (na 100%)</a:t>
                      </a:r>
                      <a:endParaRPr lang="en-GB" sz="1800" smtClean="0"/>
                    </a:p>
                  </a:txBody>
                  <a:tcPr/>
                </a:tc>
              </a:tr>
              <a:tr h="370840">
                <a:tc>
                  <a:txBody>
                    <a:bodyPr/>
                    <a:lstStyle/>
                    <a:p>
                      <a:r>
                        <a:rPr lang="cs-CZ" smtClean="0"/>
                        <a:t>123</a:t>
                      </a:r>
                      <a:endParaRPr lang="en-GB"/>
                    </a:p>
                  </a:txBody>
                  <a:tcPr/>
                </a:tc>
                <a:tc>
                  <a:txBody>
                    <a:bodyPr/>
                    <a:lstStyle/>
                    <a:p>
                      <a:r>
                        <a:rPr lang="cs-CZ" smtClean="0"/>
                        <a:t>100</a:t>
                      </a:r>
                      <a:endParaRPr lang="en-GB"/>
                    </a:p>
                  </a:txBody>
                  <a:tcPr/>
                </a:tc>
                <a:tc>
                  <a:txBody>
                    <a:bodyPr/>
                    <a:lstStyle/>
                    <a:p>
                      <a:endParaRPr lang="en-GB"/>
                    </a:p>
                  </a:txBody>
                  <a:tcPr/>
                </a:tc>
                <a:tc>
                  <a:txBody>
                    <a:bodyPr/>
                    <a:lstStyle/>
                    <a:p>
                      <a:r>
                        <a:rPr lang="cs-CZ" smtClean="0"/>
                        <a:t>2.97809</a:t>
                      </a:r>
                      <a:endParaRPr lang="en-GB"/>
                    </a:p>
                  </a:txBody>
                  <a:tcPr/>
                </a:tc>
                <a:tc>
                  <a:txBody>
                    <a:bodyPr/>
                    <a:lstStyle/>
                    <a:p>
                      <a:endParaRPr lang="en-GB"/>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229685216"/>
              </p:ext>
            </p:extLst>
          </p:nvPr>
        </p:nvGraphicFramePr>
        <p:xfrm>
          <a:off x="539552" y="4199488"/>
          <a:ext cx="8242428" cy="2225040"/>
        </p:xfrm>
        <a:graphic>
          <a:graphicData uri="http://schemas.openxmlformats.org/drawingml/2006/table">
            <a:tbl>
              <a:tblPr firstRow="1" bandRow="1">
                <a:tableStyleId>{5C22544A-7EE6-4342-B048-85BDC9FD1C3A}</a:tableStyleId>
              </a:tblPr>
              <a:tblGrid>
                <a:gridCol w="676593"/>
                <a:gridCol w="889127"/>
                <a:gridCol w="2043176"/>
                <a:gridCol w="2258822"/>
                <a:gridCol w="2374710"/>
              </a:tblGrid>
              <a:tr h="370840">
                <a:tc>
                  <a:txBody>
                    <a:bodyPr/>
                    <a:lstStyle/>
                    <a:p>
                      <a:r>
                        <a:rPr lang="cs-CZ" sz="1800" smtClean="0"/>
                        <a:t>seed</a:t>
                      </a:r>
                      <a:endParaRPr lang="en-GB" sz="1800"/>
                    </a:p>
                  </a:txBody>
                  <a:tcPr/>
                </a:tc>
                <a:tc>
                  <a:txBody>
                    <a:bodyPr/>
                    <a:lstStyle/>
                    <a:p>
                      <a:r>
                        <a:rPr lang="cs-CZ" sz="1800" smtClean="0"/>
                        <a:t>n.trees</a:t>
                      </a:r>
                      <a:endParaRPr lang="en-GB" sz="1800"/>
                    </a:p>
                  </a:txBody>
                  <a:tcPr/>
                </a:tc>
                <a:tc>
                  <a:txBody>
                    <a:bodyPr/>
                    <a:lstStyle/>
                    <a:p>
                      <a:r>
                        <a:rPr lang="cs-CZ" sz="1800" smtClean="0"/>
                        <a:t>Local Score (80/20)</a:t>
                      </a:r>
                      <a:endParaRPr lang="en-GB" sz="1800"/>
                    </a:p>
                  </a:txBody>
                  <a:tcPr/>
                </a:tc>
                <a:tc>
                  <a:txBody>
                    <a:bodyPr/>
                    <a:lstStyle/>
                    <a:p>
                      <a:r>
                        <a:rPr lang="cs-CZ" sz="1800" smtClean="0"/>
                        <a:t>Public Score (na 80%)</a:t>
                      </a:r>
                      <a:endParaRPr lang="en-GB" sz="1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800" smtClean="0"/>
                        <a:t>Public Score (na 100%)</a:t>
                      </a:r>
                      <a:endParaRPr lang="en-GB" sz="1800" smtClean="0"/>
                    </a:p>
                  </a:txBody>
                  <a:tcPr/>
                </a:tc>
              </a:tr>
              <a:tr h="370840">
                <a:tc>
                  <a:txBody>
                    <a:bodyPr/>
                    <a:lstStyle/>
                    <a:p>
                      <a:r>
                        <a:rPr lang="cs-CZ" smtClean="0"/>
                        <a:t>123</a:t>
                      </a:r>
                      <a:endParaRPr lang="en-GB"/>
                    </a:p>
                  </a:txBody>
                  <a:tcPr/>
                </a:tc>
                <a:tc>
                  <a:txBody>
                    <a:bodyPr/>
                    <a:lstStyle/>
                    <a:p>
                      <a:r>
                        <a:rPr lang="cs-CZ" smtClean="0"/>
                        <a:t>100</a:t>
                      </a:r>
                      <a:endParaRPr lang="en-GB"/>
                    </a:p>
                  </a:txBody>
                  <a:tcPr/>
                </a:tc>
                <a:tc>
                  <a:txBody>
                    <a:bodyPr/>
                    <a:lstStyle/>
                    <a:p>
                      <a:r>
                        <a:rPr lang="cs-CZ" smtClean="0"/>
                        <a:t>2.295101</a:t>
                      </a:r>
                      <a:endParaRPr lang="en-GB"/>
                    </a:p>
                  </a:txBody>
                  <a:tcPr/>
                </a:tc>
                <a:tc>
                  <a:txBody>
                    <a:bodyPr/>
                    <a:lstStyle/>
                    <a:p>
                      <a:r>
                        <a:rPr lang="cs-CZ" smtClean="0"/>
                        <a:t>2.31106</a:t>
                      </a:r>
                      <a:endParaRPr lang="en-GB"/>
                    </a:p>
                  </a:txBody>
                  <a:tcPr/>
                </a:tc>
                <a:tc>
                  <a:txBody>
                    <a:bodyPr/>
                    <a:lstStyle/>
                    <a:p>
                      <a:r>
                        <a:rPr lang="cs-CZ" smtClean="0"/>
                        <a:t>2.30607</a:t>
                      </a:r>
                      <a:endParaRPr lang="en-GB"/>
                    </a:p>
                  </a:txBody>
                  <a:tcPr/>
                </a:tc>
              </a:tr>
              <a:tr h="370840">
                <a:tc>
                  <a:txBody>
                    <a:bodyPr/>
                    <a:lstStyle/>
                    <a:p>
                      <a:r>
                        <a:rPr lang="cs-CZ" smtClean="0"/>
                        <a:t>123</a:t>
                      </a:r>
                      <a:endParaRPr lang="en-GB"/>
                    </a:p>
                  </a:txBody>
                  <a:tcPr/>
                </a:tc>
                <a:tc>
                  <a:txBody>
                    <a:bodyPr/>
                    <a:lstStyle/>
                    <a:p>
                      <a:r>
                        <a:rPr lang="cs-CZ" smtClean="0"/>
                        <a:t>500</a:t>
                      </a:r>
                      <a:endParaRPr lang="en-GB"/>
                    </a:p>
                  </a:txBody>
                  <a:tcPr/>
                </a:tc>
                <a:tc>
                  <a:txBody>
                    <a:bodyPr/>
                    <a:lstStyle/>
                    <a:p>
                      <a:r>
                        <a:rPr lang="cs-CZ" smtClean="0"/>
                        <a:t>2.288444</a:t>
                      </a:r>
                      <a:endParaRPr lang="en-GB"/>
                    </a:p>
                  </a:txBody>
                  <a:tcPr/>
                </a:tc>
                <a:tc>
                  <a:txBody>
                    <a:bodyPr/>
                    <a:lstStyle/>
                    <a:p>
                      <a:r>
                        <a:rPr lang="cs-CZ" smtClean="0"/>
                        <a:t>2.34470</a:t>
                      </a:r>
                      <a:endParaRPr lang="en-GB"/>
                    </a:p>
                  </a:txBody>
                  <a:tcPr/>
                </a:tc>
                <a:tc>
                  <a:txBody>
                    <a:bodyPr/>
                    <a:lstStyle/>
                    <a:p>
                      <a:endParaRPr lang="en-GB"/>
                    </a:p>
                  </a:txBody>
                  <a:tcPr/>
                </a:tc>
              </a:tr>
              <a:tr h="370840">
                <a:tc>
                  <a:txBody>
                    <a:bodyPr/>
                    <a:lstStyle/>
                    <a:p>
                      <a:r>
                        <a:rPr lang="cs-CZ" smtClean="0"/>
                        <a:t>623</a:t>
                      </a:r>
                      <a:endParaRPr lang="en-GB"/>
                    </a:p>
                  </a:txBody>
                  <a:tcPr/>
                </a:tc>
                <a:tc>
                  <a:txBody>
                    <a:bodyPr/>
                    <a:lstStyle/>
                    <a:p>
                      <a:r>
                        <a:rPr lang="cs-CZ" smtClean="0"/>
                        <a:t>100</a:t>
                      </a:r>
                      <a:endParaRPr lang="en-GB"/>
                    </a:p>
                  </a:txBody>
                  <a:tcPr/>
                </a:tc>
                <a:tc>
                  <a:txBody>
                    <a:bodyPr/>
                    <a:lstStyle/>
                    <a:p>
                      <a:endParaRPr lang="en-GB"/>
                    </a:p>
                  </a:txBody>
                  <a:tcPr/>
                </a:tc>
                <a:tc>
                  <a:txBody>
                    <a:bodyPr/>
                    <a:lstStyle/>
                    <a:p>
                      <a:r>
                        <a:rPr lang="cs-CZ" smtClean="0"/>
                        <a:t>2.31162</a:t>
                      </a:r>
                      <a:endParaRPr lang="en-GB"/>
                    </a:p>
                  </a:txBody>
                  <a:tcPr/>
                </a:tc>
                <a:tc>
                  <a:txBody>
                    <a:bodyPr/>
                    <a:lstStyle/>
                    <a:p>
                      <a:endParaRPr lang="en-GB"/>
                    </a:p>
                  </a:txBody>
                  <a:tcPr/>
                </a:tc>
              </a:tr>
              <a:tr h="370840">
                <a:tc>
                  <a:txBody>
                    <a:bodyPr/>
                    <a:lstStyle/>
                    <a:p>
                      <a:r>
                        <a:rPr lang="cs-CZ" smtClean="0"/>
                        <a:t>1123</a:t>
                      </a:r>
                      <a:endParaRPr lang="en-GB"/>
                    </a:p>
                  </a:txBody>
                  <a:tcPr/>
                </a:tc>
                <a:tc>
                  <a:txBody>
                    <a:bodyPr/>
                    <a:lstStyle/>
                    <a:p>
                      <a:r>
                        <a:rPr lang="cs-CZ" smtClean="0"/>
                        <a:t>100</a:t>
                      </a:r>
                      <a:endParaRPr lang="en-GB"/>
                    </a:p>
                  </a:txBody>
                  <a:tcPr/>
                </a:tc>
                <a:tc>
                  <a:txBody>
                    <a:bodyPr/>
                    <a:lstStyle/>
                    <a:p>
                      <a:endParaRPr lang="en-GB"/>
                    </a:p>
                  </a:txBody>
                  <a:tcPr/>
                </a:tc>
                <a:tc>
                  <a:txBody>
                    <a:bodyPr/>
                    <a:lstStyle/>
                    <a:p>
                      <a:r>
                        <a:rPr lang="cs-CZ" smtClean="0"/>
                        <a:t>2.31044</a:t>
                      </a:r>
                      <a:endParaRPr lang="en-GB"/>
                    </a:p>
                  </a:txBody>
                  <a:tcPr/>
                </a:tc>
                <a:tc>
                  <a:txBody>
                    <a:bodyPr/>
                    <a:lstStyle/>
                    <a:p>
                      <a:endParaRPr lang="en-GB"/>
                    </a:p>
                  </a:txBody>
                  <a:tcPr/>
                </a:tc>
              </a:tr>
              <a:tr h="370840">
                <a:tc gridSpan="3">
                  <a:txBody>
                    <a:bodyPr/>
                    <a:lstStyle/>
                    <a:p>
                      <a:r>
                        <a:rPr lang="cs-CZ" smtClean="0"/>
                        <a:t>Random subsampling: 1., 3., 4.</a:t>
                      </a:r>
                      <a:r>
                        <a:rPr lang="cs-CZ" baseline="0" smtClean="0"/>
                        <a:t> řádek</a:t>
                      </a:r>
                      <a:endParaRPr lang="en-GB"/>
                    </a:p>
                  </a:txBody>
                  <a:tcPr/>
                </a:tc>
                <a:tc hMerge="1">
                  <a:txBody>
                    <a:bodyPr/>
                    <a:lstStyle/>
                    <a:p>
                      <a:endParaRPr lang="en-GB"/>
                    </a:p>
                  </a:txBody>
                  <a:tcPr/>
                </a:tc>
                <a:tc hMerge="1">
                  <a:txBody>
                    <a:bodyPr/>
                    <a:lstStyle/>
                    <a:p>
                      <a:endParaRPr lang="en-GB"/>
                    </a:p>
                  </a:txBody>
                  <a:tcPr/>
                </a:tc>
                <a:tc>
                  <a:txBody>
                    <a:bodyPr/>
                    <a:lstStyle/>
                    <a:p>
                      <a:r>
                        <a:rPr lang="cs-CZ" smtClean="0"/>
                        <a:t>2.30005</a:t>
                      </a:r>
                      <a:endParaRPr lang="en-GB"/>
                    </a:p>
                  </a:txBody>
                  <a:tcPr/>
                </a:tc>
                <a:tc>
                  <a:txBody>
                    <a:bodyPr/>
                    <a:lstStyle/>
                    <a:p>
                      <a:endParaRPr lang="en-GB"/>
                    </a:p>
                  </a:txBody>
                  <a:tcPr/>
                </a:tc>
              </a:tr>
            </a:tbl>
          </a:graphicData>
        </a:graphic>
      </p:graphicFrame>
      <p:sp>
        <p:nvSpPr>
          <p:cNvPr id="10" name="TextBox 9"/>
          <p:cNvSpPr txBox="1"/>
          <p:nvPr/>
        </p:nvSpPr>
        <p:spPr>
          <a:xfrm>
            <a:off x="591202" y="3604374"/>
            <a:ext cx="3683252" cy="400110"/>
          </a:xfrm>
          <a:prstGeom prst="rect">
            <a:avLst/>
          </a:prstGeom>
          <a:noFill/>
        </p:spPr>
        <p:txBody>
          <a:bodyPr wrap="none" rtlCol="0">
            <a:spAutoFit/>
          </a:bodyPr>
          <a:lstStyle/>
          <a:p>
            <a:pPr marL="342900" indent="-342900">
              <a:buFont typeface="Arial" panose="020B0604020202020204" pitchFamily="34" charset="0"/>
              <a:buChar char="•"/>
            </a:pPr>
            <a:r>
              <a:rPr lang="cs-CZ" sz="2000" smtClean="0"/>
              <a:t>depth=6, eta=0.3, gamma=0.1</a:t>
            </a:r>
            <a:endParaRPr lang="en-GB" sz="2000"/>
          </a:p>
        </p:txBody>
      </p:sp>
      <p:sp>
        <p:nvSpPr>
          <p:cNvPr id="11" name="Rectangle 10"/>
          <p:cNvSpPr/>
          <p:nvPr/>
        </p:nvSpPr>
        <p:spPr>
          <a:xfrm>
            <a:off x="539552" y="6021288"/>
            <a:ext cx="828092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39552" y="5661248"/>
            <a:ext cx="828092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39552" y="5301208"/>
            <a:ext cx="828092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41065" y="4941168"/>
            <a:ext cx="828092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447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animBg="1"/>
      <p:bldP spid="12"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39</a:t>
            </a:fld>
            <a:endParaRPr lang="en-GB">
              <a:solidFill>
                <a:prstClr val="black">
                  <a:tint val="75000"/>
                </a:prst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628" y="1314154"/>
            <a:ext cx="4248743" cy="4229691"/>
          </a:xfrm>
          <a:prstGeom prst="rect">
            <a:avLst/>
          </a:prstGeom>
        </p:spPr>
      </p:pic>
      <p:cxnSp>
        <p:nvCxnSpPr>
          <p:cNvPr id="15" name="Straight Connector 14"/>
          <p:cNvCxnSpPr/>
          <p:nvPr/>
        </p:nvCxnSpPr>
        <p:spPr>
          <a:xfrm>
            <a:off x="2447628" y="5543845"/>
            <a:ext cx="42487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390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smtClean="0"/>
              <a:t>Různé přístupy</a:t>
            </a:r>
            <a:endParaRPr lang="en-GB"/>
          </a:p>
        </p:txBody>
      </p:sp>
      <p:sp>
        <p:nvSpPr>
          <p:cNvPr id="3" name="Text Placeholder 2"/>
          <p:cNvSpPr>
            <a:spLocks noGrp="1"/>
          </p:cNvSpPr>
          <p:nvPr>
            <p:ph type="subTitle" idx="1"/>
          </p:nvPr>
        </p:nvSpPr>
        <p:spPr/>
        <p:txBody>
          <a:bodyPr/>
          <a:lstStyle/>
          <a:p>
            <a:r>
              <a:rPr lang="cs-CZ" smtClean="0"/>
              <a:t>Příklady</a:t>
            </a:r>
            <a:endParaRPr lang="en-GB"/>
          </a:p>
        </p:txBody>
      </p:sp>
    </p:spTree>
    <p:extLst>
      <p:ext uri="{BB962C8B-B14F-4D97-AF65-F5344CB8AC3E}">
        <p14:creationId xmlns:p14="http://schemas.microsoft.com/office/powerpoint/2010/main" val="321400702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Odkazy</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40</a:t>
            </a:fld>
            <a:endParaRPr lang="en-GB">
              <a:solidFill>
                <a:prstClr val="black">
                  <a:tint val="75000"/>
                </a:prstClr>
              </a:solidFill>
            </a:endParaRPr>
          </a:p>
        </p:txBody>
      </p:sp>
      <p:sp>
        <p:nvSpPr>
          <p:cNvPr id="6" name="TextBox 5"/>
          <p:cNvSpPr txBox="1"/>
          <p:nvPr/>
        </p:nvSpPr>
        <p:spPr>
          <a:xfrm>
            <a:off x="611560" y="1196752"/>
            <a:ext cx="6085127" cy="2031325"/>
          </a:xfrm>
          <a:prstGeom prst="rect">
            <a:avLst/>
          </a:prstGeom>
          <a:noFill/>
        </p:spPr>
        <p:txBody>
          <a:bodyPr wrap="none" rtlCol="0">
            <a:spAutoFit/>
          </a:bodyPr>
          <a:lstStyle/>
          <a:p>
            <a:pPr marL="285750" indent="-285750">
              <a:buFont typeface="Arial" panose="020B0604020202020204" pitchFamily="34" charset="0"/>
              <a:buChar char="•"/>
            </a:pPr>
            <a:r>
              <a:rPr lang="en-GB">
                <a:hlinkClick r:id="rId2"/>
              </a:rPr>
              <a:t>http://</a:t>
            </a:r>
            <a:r>
              <a:rPr lang="en-GB" smtClean="0">
                <a:hlinkClick r:id="rId2"/>
              </a:rPr>
              <a:t>scott.fortmann-roe.com/docs/BiasVariance.html</a:t>
            </a:r>
            <a:endParaRPr lang="cs-CZ" smtClean="0"/>
          </a:p>
          <a:p>
            <a:pPr marL="285750" indent="-285750">
              <a:buFont typeface="Arial" panose="020B0604020202020204" pitchFamily="34" charset="0"/>
              <a:buChar char="•"/>
            </a:pPr>
            <a:r>
              <a:rPr lang="en-GB">
                <a:hlinkClick r:id="rId3"/>
              </a:rPr>
              <a:t>http://</a:t>
            </a:r>
            <a:r>
              <a:rPr lang="en-GB" smtClean="0">
                <a:hlinkClick r:id="rId3"/>
              </a:rPr>
              <a:t>scott.fortmann-roe.com/docs/MeasuringError.html</a:t>
            </a:r>
            <a:endParaRPr lang="cs-CZ" smtClean="0"/>
          </a:p>
          <a:p>
            <a:pPr marL="285750" indent="-285750">
              <a:buFont typeface="Arial" panose="020B0604020202020204" pitchFamily="34" charset="0"/>
              <a:buChar char="•"/>
            </a:pPr>
            <a:r>
              <a:rPr lang="en-GB">
                <a:hlinkClick r:id="rId4"/>
              </a:rPr>
              <a:t>https://</a:t>
            </a:r>
            <a:r>
              <a:rPr lang="en-GB" smtClean="0">
                <a:hlinkClick r:id="rId4"/>
              </a:rPr>
              <a:t>www.coursera.org/specializations/machine-learning</a:t>
            </a:r>
            <a:endParaRPr lang="cs-CZ" smtClean="0"/>
          </a:p>
          <a:p>
            <a:pPr marL="285750" indent="-285750">
              <a:buFont typeface="Arial" panose="020B0604020202020204" pitchFamily="34" charset="0"/>
              <a:buChar char="•"/>
            </a:pPr>
            <a:r>
              <a:rPr lang="en-GB">
                <a:hlinkClick r:id="rId5"/>
              </a:rPr>
              <a:t>https://</a:t>
            </a:r>
            <a:r>
              <a:rPr lang="en-GB" smtClean="0">
                <a:hlinkClick r:id="rId5"/>
              </a:rPr>
              <a:t>www.coursera.org/learn/machine-learning</a:t>
            </a:r>
            <a:endParaRPr lang="cs-CZ" smtClean="0"/>
          </a:p>
          <a:p>
            <a:pPr marL="285750" indent="-285750">
              <a:buFont typeface="Arial" panose="020B0604020202020204" pitchFamily="34" charset="0"/>
              <a:buChar char="•"/>
            </a:pPr>
            <a:r>
              <a:rPr lang="cs-CZ">
                <a:hlinkClick r:id="rId6"/>
              </a:rPr>
              <a:t>http://</a:t>
            </a:r>
            <a:r>
              <a:rPr lang="cs-CZ" smtClean="0">
                <a:hlinkClick r:id="rId6"/>
              </a:rPr>
              <a:t>spotcrime.com/ca/san+francisco</a:t>
            </a:r>
            <a:endParaRPr lang="cs-CZ" smtClean="0"/>
          </a:p>
          <a:p>
            <a:pPr marL="285750" indent="-285750">
              <a:buFont typeface="Arial" panose="020B0604020202020204" pitchFamily="34" charset="0"/>
              <a:buChar char="•"/>
            </a:pPr>
            <a:endParaRPr lang="cs-CZ" smtClean="0"/>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4226954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Příklad 1. </a:t>
            </a:r>
            <a:r>
              <a:rPr lang="cs-CZ" sz="2800" smtClean="0">
                <a:solidFill>
                  <a:schemeClr val="tx2">
                    <a:lumMod val="75000"/>
                  </a:schemeClr>
                </a:solidFill>
                <a:latin typeface="Arial" panose="020B0604020202020204" pitchFamily="34" charset="0"/>
                <a:cs typeface="Arial" panose="020B0604020202020204" pitchFamily="34" charset="0"/>
              </a:rPr>
              <a:t>Predikce ceny rodinného domu</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5</a:t>
            </a:fld>
            <a:endParaRPr lang="en-GB">
              <a:solidFill>
                <a:prstClr val="black">
                  <a:tint val="75000"/>
                </a:prstClr>
              </a:solidFill>
            </a:endParaRPr>
          </a:p>
        </p:txBody>
      </p:sp>
      <p:grpSp>
        <p:nvGrpSpPr>
          <p:cNvPr id="10" name="Group 9"/>
          <p:cNvGrpSpPr/>
          <p:nvPr/>
        </p:nvGrpSpPr>
        <p:grpSpPr>
          <a:xfrm>
            <a:off x="1024498" y="1540934"/>
            <a:ext cx="7095004" cy="1286935"/>
            <a:chOff x="389462" y="1540934"/>
            <a:chExt cx="7095004" cy="1286935"/>
          </a:xfrm>
        </p:grpSpPr>
        <p:sp>
          <p:nvSpPr>
            <p:cNvPr id="11" name="Can 10"/>
            <p:cNvSpPr/>
            <p:nvPr/>
          </p:nvSpPr>
          <p:spPr bwMode="gray">
            <a:xfrm>
              <a:off x="389462" y="1540935"/>
              <a:ext cx="1228813" cy="1286934"/>
            </a:xfrm>
            <a:prstGeom prst="can">
              <a:avLst/>
            </a:prstGeom>
            <a:solidFill>
              <a:schemeClr val="tx2">
                <a:lumMod val="75000"/>
              </a:schemeClr>
            </a:solidFill>
            <a:ln>
              <a:solidFill>
                <a:schemeClr val="tx2">
                  <a:lumMod val="60000"/>
                  <a:lumOff val="40000"/>
                </a:schemeClr>
              </a:solidFill>
              <a:headEnd/>
              <a:tailEnd/>
            </a:ln>
          </p:spPr>
          <p:style>
            <a:lnRef idx="0">
              <a:schemeClr val="accent2"/>
            </a:lnRef>
            <a:fillRef idx="3">
              <a:schemeClr val="accent2"/>
            </a:fillRef>
            <a:effectRef idx="3">
              <a:schemeClr val="accent2"/>
            </a:effectRef>
            <a:fontRef idx="minor">
              <a:schemeClr val="lt1"/>
            </a:fontRef>
          </p:style>
          <p:txBody>
            <a:bodyPr lIns="63500" tIns="0" rIns="64800" bIns="0" rtlCol="0" anchor="ctr"/>
            <a:lstStyle/>
            <a:p>
              <a:pPr algn="ctr">
                <a:spcBef>
                  <a:spcPct val="0"/>
                </a:spcBef>
                <a:buClrTx/>
                <a:buSzPct val="90000"/>
              </a:pPr>
              <a:r>
                <a:rPr lang="cs-CZ" b="1" dirty="0" smtClean="0">
                  <a:solidFill>
                    <a:schemeClr val="bg1"/>
                  </a:solidFill>
                  <a:latin typeface="Arial" panose="020B0604020202020204" pitchFamily="34" charset="0"/>
                  <a:cs typeface="Arial" panose="020B0604020202020204" pitchFamily="34" charset="0"/>
                </a:rPr>
                <a:t>DATA</a:t>
              </a:r>
              <a:endParaRPr lang="en-GB" b="1" dirty="0">
                <a:solidFill>
                  <a:schemeClr val="bg1"/>
                </a:solidFill>
                <a:latin typeface="Arial" panose="020B0604020202020204" pitchFamily="34" charset="0"/>
                <a:cs typeface="Arial" panose="020B0604020202020204" pitchFamily="34" charset="0"/>
              </a:endParaRPr>
            </a:p>
          </p:txBody>
        </p:sp>
        <p:sp>
          <p:nvSpPr>
            <p:cNvPr id="12" name="Right Arrow 11"/>
            <p:cNvSpPr/>
            <p:nvPr/>
          </p:nvSpPr>
          <p:spPr bwMode="gray">
            <a:xfrm>
              <a:off x="1921927" y="2091268"/>
              <a:ext cx="474140" cy="313266"/>
            </a:xfrm>
            <a:prstGeom prst="rightArrow">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13" name="Cube 12"/>
            <p:cNvSpPr/>
            <p:nvPr/>
          </p:nvSpPr>
          <p:spPr bwMode="gray">
            <a:xfrm>
              <a:off x="2734701" y="1540934"/>
              <a:ext cx="1845734" cy="1286934"/>
            </a:xfrm>
            <a:prstGeom prst="cube">
              <a:avLst/>
            </a:prstGeom>
            <a:ln>
              <a:headEnd/>
              <a:tailEnd/>
            </a:ln>
          </p:spPr>
          <p:style>
            <a:lnRef idx="0">
              <a:schemeClr val="accent1"/>
            </a:lnRef>
            <a:fillRef idx="3">
              <a:schemeClr val="accent1"/>
            </a:fillRef>
            <a:effectRef idx="3">
              <a:schemeClr val="accent1"/>
            </a:effectRef>
            <a:fontRef idx="minor">
              <a:schemeClr val="lt1"/>
            </a:fontRef>
          </p:style>
          <p:txBody>
            <a:bodyPr lIns="63500" tIns="0" rIns="64800" bIns="0" rtlCol="0" anchor="ctr"/>
            <a:lstStyle/>
            <a:p>
              <a:pPr algn="ctr">
                <a:spcBef>
                  <a:spcPct val="0"/>
                </a:spcBef>
                <a:buClrTx/>
                <a:buSzPct val="90000"/>
              </a:pPr>
              <a:r>
                <a:rPr lang="cs-CZ" sz="1600" b="1" dirty="0" smtClean="0">
                  <a:solidFill>
                    <a:schemeClr val="bg1"/>
                  </a:solidFill>
                  <a:latin typeface="Arial" panose="020B0604020202020204" pitchFamily="34" charset="0"/>
                  <a:cs typeface="Arial" panose="020B0604020202020204" pitchFamily="34" charset="0"/>
                </a:rPr>
                <a:t>REGRESE</a:t>
              </a:r>
              <a:endParaRPr lang="en-GB" sz="1600" b="1" dirty="0">
                <a:solidFill>
                  <a:schemeClr val="bg1"/>
                </a:solidFill>
                <a:latin typeface="Arial" panose="020B0604020202020204" pitchFamily="34" charset="0"/>
                <a:cs typeface="Arial" panose="020B0604020202020204" pitchFamily="34" charset="0"/>
              </a:endParaRPr>
            </a:p>
          </p:txBody>
        </p:sp>
        <p:sp>
          <p:nvSpPr>
            <p:cNvPr id="14" name="Cube 13"/>
            <p:cNvSpPr/>
            <p:nvPr/>
          </p:nvSpPr>
          <p:spPr bwMode="gray">
            <a:xfrm>
              <a:off x="5638732" y="1540934"/>
              <a:ext cx="1845734" cy="1286934"/>
            </a:xfrm>
            <a:prstGeom prst="cube">
              <a:avLst/>
            </a:prstGeom>
            <a:ln>
              <a:headEnd/>
              <a:tailEnd/>
            </a:ln>
          </p:spPr>
          <p:style>
            <a:lnRef idx="0">
              <a:schemeClr val="accent5"/>
            </a:lnRef>
            <a:fillRef idx="3">
              <a:schemeClr val="accent5"/>
            </a:fillRef>
            <a:effectRef idx="3">
              <a:schemeClr val="accent5"/>
            </a:effectRef>
            <a:fontRef idx="minor">
              <a:schemeClr val="lt1"/>
            </a:fontRef>
          </p:style>
          <p:txBody>
            <a:bodyPr lIns="63500" tIns="0" rIns="64800" bIns="0" rtlCol="0" anchor="ctr"/>
            <a:lstStyle/>
            <a:p>
              <a:pPr algn="ctr">
                <a:spcBef>
                  <a:spcPct val="0"/>
                </a:spcBef>
                <a:buClrTx/>
                <a:buSzPct val="90000"/>
              </a:pPr>
              <a:r>
                <a:rPr lang="cs-CZ" sz="1600" b="1" dirty="0" smtClean="0">
                  <a:solidFill>
                    <a:schemeClr val="bg1"/>
                  </a:solidFill>
                  <a:latin typeface="Arial" panose="020B0604020202020204" pitchFamily="34" charset="0"/>
                  <a:cs typeface="Arial" panose="020B0604020202020204" pitchFamily="34" charset="0"/>
                </a:rPr>
                <a:t>ZNALOST</a:t>
              </a:r>
              <a:endParaRPr lang="en-GB" sz="1600" b="1" dirty="0">
                <a:solidFill>
                  <a:schemeClr val="bg1"/>
                </a:solidFill>
                <a:latin typeface="Arial" panose="020B0604020202020204" pitchFamily="34" charset="0"/>
                <a:cs typeface="Arial" panose="020B0604020202020204" pitchFamily="34" charset="0"/>
              </a:endParaRPr>
            </a:p>
          </p:txBody>
        </p:sp>
        <p:sp>
          <p:nvSpPr>
            <p:cNvPr id="15" name="Right Arrow 14"/>
            <p:cNvSpPr/>
            <p:nvPr/>
          </p:nvSpPr>
          <p:spPr bwMode="gray">
            <a:xfrm>
              <a:off x="4876769" y="2091268"/>
              <a:ext cx="474140" cy="313266"/>
            </a:xfrm>
            <a:prstGeom prst="rightArrow">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grpSp>
      <p:grpSp>
        <p:nvGrpSpPr>
          <p:cNvPr id="16" name="Group 15"/>
          <p:cNvGrpSpPr/>
          <p:nvPr/>
        </p:nvGrpSpPr>
        <p:grpSpPr>
          <a:xfrm>
            <a:off x="2943598" y="3373926"/>
            <a:ext cx="2860326" cy="2582333"/>
            <a:chOff x="3091740" y="3378200"/>
            <a:chExt cx="2860326" cy="2582333"/>
          </a:xfrm>
        </p:grpSpPr>
        <p:sp>
          <p:nvSpPr>
            <p:cNvPr id="17" name="Oval 16"/>
            <p:cNvSpPr/>
            <p:nvPr/>
          </p:nvSpPr>
          <p:spPr bwMode="gray">
            <a:xfrm>
              <a:off x="5748875" y="3865067"/>
              <a:ext cx="72000" cy="720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18" name="Oval 17"/>
            <p:cNvSpPr/>
            <p:nvPr/>
          </p:nvSpPr>
          <p:spPr bwMode="gray">
            <a:xfrm>
              <a:off x="4402649" y="4449193"/>
              <a:ext cx="72000" cy="720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19" name="Oval 18"/>
            <p:cNvSpPr/>
            <p:nvPr/>
          </p:nvSpPr>
          <p:spPr bwMode="gray">
            <a:xfrm>
              <a:off x="3953922" y="4720161"/>
              <a:ext cx="72000" cy="720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cxnSp>
          <p:nvCxnSpPr>
            <p:cNvPr id="20" name="Straight Connector 19"/>
            <p:cNvCxnSpPr/>
            <p:nvPr/>
          </p:nvCxnSpPr>
          <p:spPr bwMode="gray">
            <a:xfrm flipV="1">
              <a:off x="3369737" y="3793067"/>
              <a:ext cx="2582329" cy="1261534"/>
            </a:xfrm>
            <a:prstGeom prst="line">
              <a:avLst/>
            </a:prstGeom>
            <a:ln>
              <a:headEnd/>
              <a:tailEnd/>
            </a:ln>
          </p:spPr>
          <p:style>
            <a:lnRef idx="3">
              <a:schemeClr val="accent5"/>
            </a:lnRef>
            <a:fillRef idx="0">
              <a:schemeClr val="accent5"/>
            </a:fillRef>
            <a:effectRef idx="2">
              <a:schemeClr val="accent5"/>
            </a:effectRef>
            <a:fontRef idx="minor">
              <a:schemeClr val="tx1"/>
            </a:fontRef>
          </p:style>
        </p:cxnSp>
        <p:grpSp>
          <p:nvGrpSpPr>
            <p:cNvPr id="21" name="Group 20"/>
            <p:cNvGrpSpPr/>
            <p:nvPr/>
          </p:nvGrpSpPr>
          <p:grpSpPr>
            <a:xfrm>
              <a:off x="3369737" y="3378200"/>
              <a:ext cx="2582329" cy="2319869"/>
              <a:chOff x="3369737" y="3378200"/>
              <a:chExt cx="2582329" cy="2319869"/>
            </a:xfrm>
          </p:grpSpPr>
          <p:cxnSp>
            <p:nvCxnSpPr>
              <p:cNvPr id="40" name="Straight Arrow Connector 39"/>
              <p:cNvCxnSpPr/>
              <p:nvPr/>
            </p:nvCxnSpPr>
            <p:spPr bwMode="gray">
              <a:xfrm flipV="1">
                <a:off x="3369737" y="3378200"/>
                <a:ext cx="0" cy="2319867"/>
              </a:xfrm>
              <a:prstGeom prst="straightConnector1">
                <a:avLst/>
              </a:prstGeom>
              <a:ln>
                <a:headEnd/>
                <a:tailEnd type="arrow"/>
              </a:ln>
            </p:spPr>
            <p:style>
              <a:lnRef idx="3">
                <a:schemeClr val="accent1"/>
              </a:lnRef>
              <a:fillRef idx="0">
                <a:schemeClr val="accent1"/>
              </a:fillRef>
              <a:effectRef idx="2">
                <a:schemeClr val="accent1"/>
              </a:effectRef>
              <a:fontRef idx="minor">
                <a:schemeClr val="tx1"/>
              </a:fontRef>
            </p:style>
          </p:cxnSp>
          <p:cxnSp>
            <p:nvCxnSpPr>
              <p:cNvPr id="41" name="Straight Arrow Connector 40"/>
              <p:cNvCxnSpPr/>
              <p:nvPr/>
            </p:nvCxnSpPr>
            <p:spPr bwMode="gray">
              <a:xfrm flipV="1">
                <a:off x="3369737" y="5698068"/>
                <a:ext cx="2582329" cy="1"/>
              </a:xfrm>
              <a:prstGeom prst="straightConnector1">
                <a:avLst/>
              </a:prstGeom>
              <a:ln>
                <a:headEnd/>
                <a:tailEnd type="arrow"/>
              </a:ln>
            </p:spPr>
            <p:style>
              <a:lnRef idx="3">
                <a:schemeClr val="accent1"/>
              </a:lnRef>
              <a:fillRef idx="0">
                <a:schemeClr val="accent1"/>
              </a:fillRef>
              <a:effectRef idx="2">
                <a:schemeClr val="accent1"/>
              </a:effectRef>
              <a:fontRef idx="minor">
                <a:schemeClr val="tx1"/>
              </a:fontRef>
            </p:style>
          </p:cxnSp>
        </p:grpSp>
        <p:sp>
          <p:nvSpPr>
            <p:cNvPr id="22" name="Oval 21"/>
            <p:cNvSpPr/>
            <p:nvPr/>
          </p:nvSpPr>
          <p:spPr bwMode="gray">
            <a:xfrm>
              <a:off x="3555991" y="4754047"/>
              <a:ext cx="72000" cy="720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23" name="Oval 22"/>
            <p:cNvSpPr/>
            <p:nvPr/>
          </p:nvSpPr>
          <p:spPr bwMode="gray">
            <a:xfrm>
              <a:off x="3708391" y="4906447"/>
              <a:ext cx="72000" cy="720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24" name="Oval 23"/>
            <p:cNvSpPr/>
            <p:nvPr/>
          </p:nvSpPr>
          <p:spPr bwMode="gray">
            <a:xfrm>
              <a:off x="3809989" y="4474624"/>
              <a:ext cx="72000" cy="720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25" name="Oval 24"/>
            <p:cNvSpPr/>
            <p:nvPr/>
          </p:nvSpPr>
          <p:spPr bwMode="gray">
            <a:xfrm>
              <a:off x="4250261" y="4737089"/>
              <a:ext cx="72000" cy="720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26" name="Oval 25"/>
            <p:cNvSpPr/>
            <p:nvPr/>
          </p:nvSpPr>
          <p:spPr bwMode="gray">
            <a:xfrm>
              <a:off x="4097849" y="4144393"/>
              <a:ext cx="72000" cy="720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27" name="Oval 26"/>
            <p:cNvSpPr/>
            <p:nvPr/>
          </p:nvSpPr>
          <p:spPr bwMode="gray">
            <a:xfrm>
              <a:off x="4148645" y="4406864"/>
              <a:ext cx="72000" cy="720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28" name="Oval 27"/>
            <p:cNvSpPr/>
            <p:nvPr/>
          </p:nvSpPr>
          <p:spPr bwMode="gray">
            <a:xfrm>
              <a:off x="4766724" y="4601593"/>
              <a:ext cx="72000" cy="720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29" name="Oval 28"/>
            <p:cNvSpPr/>
            <p:nvPr/>
          </p:nvSpPr>
          <p:spPr bwMode="gray">
            <a:xfrm>
              <a:off x="4707449" y="4237506"/>
              <a:ext cx="72000" cy="720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30" name="Oval 29"/>
            <p:cNvSpPr/>
            <p:nvPr/>
          </p:nvSpPr>
          <p:spPr bwMode="gray">
            <a:xfrm>
              <a:off x="5079991" y="4406840"/>
              <a:ext cx="72000" cy="720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31" name="Oval 30"/>
            <p:cNvSpPr/>
            <p:nvPr/>
          </p:nvSpPr>
          <p:spPr bwMode="gray">
            <a:xfrm>
              <a:off x="5232391" y="4237494"/>
              <a:ext cx="72000" cy="720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32" name="Oval 31"/>
            <p:cNvSpPr/>
            <p:nvPr/>
          </p:nvSpPr>
          <p:spPr bwMode="gray">
            <a:xfrm>
              <a:off x="5448277" y="4942447"/>
              <a:ext cx="72000" cy="720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33" name="Oval 32"/>
            <p:cNvSpPr/>
            <p:nvPr/>
          </p:nvSpPr>
          <p:spPr bwMode="gray">
            <a:xfrm>
              <a:off x="5454621" y="4180393"/>
              <a:ext cx="72000" cy="720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34" name="Oval 33"/>
            <p:cNvSpPr/>
            <p:nvPr/>
          </p:nvSpPr>
          <p:spPr bwMode="gray">
            <a:xfrm>
              <a:off x="5086335" y="4055507"/>
              <a:ext cx="72000" cy="720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35" name="Oval 34"/>
            <p:cNvSpPr/>
            <p:nvPr/>
          </p:nvSpPr>
          <p:spPr bwMode="gray">
            <a:xfrm>
              <a:off x="5541431" y="3793067"/>
              <a:ext cx="72000" cy="720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36" name="Oval 35"/>
            <p:cNvSpPr/>
            <p:nvPr/>
          </p:nvSpPr>
          <p:spPr bwMode="gray">
            <a:xfrm>
              <a:off x="5877943" y="4334840"/>
              <a:ext cx="72000" cy="720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37" name="Oval 36"/>
            <p:cNvSpPr/>
            <p:nvPr/>
          </p:nvSpPr>
          <p:spPr bwMode="gray">
            <a:xfrm>
              <a:off x="5748875" y="3378200"/>
              <a:ext cx="72000" cy="72000"/>
            </a:xfrm>
            <a:prstGeom prst="ellipse">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bwMode="auto">
            <a:xfrm>
              <a:off x="4036557" y="5745089"/>
              <a:ext cx="1115434" cy="215444"/>
            </a:xfrm>
            <a:prstGeom prst="rect">
              <a:avLst/>
            </a:prstGeom>
            <a:noFill/>
            <a:ln w="9525" algn="ctr">
              <a:noFill/>
              <a:miter lim="800000"/>
              <a:headEnd/>
              <a:tailEnd/>
            </a:ln>
            <a:effectLst/>
          </p:spPr>
          <p:txBody>
            <a:bodyPr wrap="none" lIns="0" tIns="0" rIns="0" bIns="0" rtlCol="0">
              <a:spAutoFit/>
            </a:bodyPr>
            <a:lstStyle/>
            <a:p>
              <a:r>
                <a:rPr lang="cs-CZ" sz="1400" dirty="0" smtClean="0">
                  <a:latin typeface="Arial" panose="020B0604020202020204" pitchFamily="34" charset="0"/>
                  <a:cs typeface="Arial" panose="020B0604020202020204" pitchFamily="34" charset="0"/>
                </a:rPr>
                <a:t>Velikost domu</a:t>
              </a:r>
              <a:endParaRPr lang="en-GB" sz="1400" dirty="0" smtClean="0">
                <a:latin typeface="Arial" panose="020B0604020202020204" pitchFamily="34" charset="0"/>
                <a:cs typeface="Arial" panose="020B0604020202020204" pitchFamily="34" charset="0"/>
              </a:endParaRPr>
            </a:p>
          </p:txBody>
        </p:sp>
        <p:sp>
          <p:nvSpPr>
            <p:cNvPr id="39" name="TextBox 38"/>
            <p:cNvSpPr txBox="1"/>
            <p:nvPr/>
          </p:nvSpPr>
          <p:spPr bwMode="auto">
            <a:xfrm rot="16200000">
              <a:off x="2736995" y="4503386"/>
              <a:ext cx="924933" cy="215444"/>
            </a:xfrm>
            <a:prstGeom prst="rect">
              <a:avLst/>
            </a:prstGeom>
            <a:noFill/>
            <a:ln w="9525" algn="ctr">
              <a:noFill/>
              <a:miter lim="800000"/>
              <a:headEnd/>
              <a:tailEnd/>
            </a:ln>
            <a:effectLst/>
          </p:spPr>
          <p:txBody>
            <a:bodyPr wrap="none" lIns="0" tIns="0" rIns="0" bIns="0" rtlCol="0">
              <a:spAutoFit/>
            </a:bodyPr>
            <a:lstStyle/>
            <a:p>
              <a:r>
                <a:rPr lang="cs-CZ" sz="1400" dirty="0" smtClean="0">
                  <a:latin typeface="Arial" panose="020B0604020202020204" pitchFamily="34" charset="0"/>
                  <a:cs typeface="Arial" panose="020B0604020202020204" pitchFamily="34" charset="0"/>
                </a:rPr>
                <a:t>Cena domu</a:t>
              </a:r>
              <a:endParaRPr lang="en-GB" sz="1400" dirty="0" smtClean="0">
                <a:latin typeface="Arial" panose="020B0604020202020204" pitchFamily="34" charset="0"/>
                <a:cs typeface="Arial" panose="020B0604020202020204" pitchFamily="34" charset="0"/>
              </a:endParaRPr>
            </a:p>
          </p:txBody>
        </p:sp>
      </p:grpSp>
      <p:pic>
        <p:nvPicPr>
          <p:cNvPr id="42" name="Picture 3" descr="C:\Users\miklovaz\AppData\Local\Microsoft\Windows\Temporary Internet Files\Content.IE5\K2H9X12Z\14413-illustration-of-a-house-pv[1].pn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98135" y="3721060"/>
            <a:ext cx="1833065" cy="183306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C:\Users\miklovaz\AppData\Local\Microsoft\Windows\Temporary Internet Files\Content.IE5\64QCW9CN\large-House-Icon-33.3-17641[1].gi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84495" y="4230986"/>
            <a:ext cx="360000" cy="352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 descr="C:\Users\miklovaz\AppData\Local\Microsoft\Windows\Temporary Internet Files\Content.IE5\URJXHUI3\large-House-Icon-166.6-1764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4150" y="3857178"/>
            <a:ext cx="360000" cy="352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C:\Users\miklovaz\AppData\Local\Microsoft\Windows\Temporary Internet Files\Content.IE5\LX5PH7MS\House-Icon-17641-large[1].png"/>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96072" y="4164038"/>
            <a:ext cx="360000" cy="3528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7" descr="C:\Users\miklovaz\AppData\Local\Microsoft\Windows\Temporary Internet Files\Content.IE5\K2H9X12Z\medium-House-Icon-33.3-17641[1].gif"/>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4498" y="3874833"/>
            <a:ext cx="360000" cy="3528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C:\Users\miklovaz\AppData\Local\Microsoft\Windows\Temporary Internet Files\Content.IE5\URJXHUI3\large-House-Icon-166.6-1764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512" y="4336892"/>
            <a:ext cx="360000" cy="35280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bwMode="auto">
          <a:xfrm>
            <a:off x="662858" y="4840786"/>
            <a:ext cx="1426428" cy="646331"/>
          </a:xfrm>
          <a:prstGeom prst="rect">
            <a:avLst/>
          </a:prstGeom>
          <a:noFill/>
          <a:ln w="9525" algn="ctr">
            <a:noFill/>
            <a:miter lim="800000"/>
            <a:headEnd/>
            <a:tailEnd/>
          </a:ln>
          <a:effectLst/>
        </p:spPr>
        <p:txBody>
          <a:bodyPr wrap="square" lIns="0" tIns="0" rIns="0" bIns="0" rtlCol="0">
            <a:spAutoFit/>
          </a:bodyPr>
          <a:lstStyle/>
          <a:p>
            <a:pPr algn="ctr"/>
            <a:r>
              <a:rPr lang="cs-CZ" sz="1400" dirty="0" smtClean="0">
                <a:latin typeface="Arial" panose="020B0604020202020204" pitchFamily="34" charset="0"/>
                <a:cs typeface="Arial" panose="020B0604020202020204" pitchFamily="34" charset="0"/>
              </a:rPr>
              <a:t>Cena domu</a:t>
            </a:r>
          </a:p>
          <a:p>
            <a:pPr algn="ctr"/>
            <a:r>
              <a:rPr lang="cs-CZ" sz="1400" dirty="0" smtClean="0">
                <a:latin typeface="Arial" panose="020B0604020202020204" pitchFamily="34" charset="0"/>
                <a:cs typeface="Arial" panose="020B0604020202020204" pitchFamily="34" charset="0"/>
              </a:rPr>
              <a:t>+</a:t>
            </a:r>
          </a:p>
          <a:p>
            <a:pPr algn="ctr"/>
            <a:r>
              <a:rPr lang="cs-CZ" sz="1400" dirty="0" smtClean="0">
                <a:latin typeface="Arial" panose="020B0604020202020204" pitchFamily="34" charset="0"/>
                <a:cs typeface="Arial" panose="020B0604020202020204" pitchFamily="34" charset="0"/>
              </a:rPr>
              <a:t>další proměnné</a:t>
            </a:r>
            <a:endParaRPr lang="en-GB"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271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Příklad 2. </a:t>
            </a:r>
            <a:r>
              <a:rPr lang="cs-CZ" sz="2800" smtClean="0">
                <a:solidFill>
                  <a:schemeClr val="tx2">
                    <a:lumMod val="75000"/>
                  </a:schemeClr>
                </a:solidFill>
                <a:latin typeface="Arial" panose="020B0604020202020204" pitchFamily="34" charset="0"/>
                <a:cs typeface="Arial" panose="020B0604020202020204" pitchFamily="34" charset="0"/>
              </a:rPr>
              <a:t>Analýza sentimentu</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6</a:t>
            </a:fld>
            <a:endParaRPr lang="en-GB">
              <a:solidFill>
                <a:prstClr val="black">
                  <a:tint val="75000"/>
                </a:prstClr>
              </a:solidFill>
            </a:endParaRPr>
          </a:p>
        </p:txBody>
      </p:sp>
      <p:grpSp>
        <p:nvGrpSpPr>
          <p:cNvPr id="5" name="Group 4"/>
          <p:cNvGrpSpPr/>
          <p:nvPr/>
        </p:nvGrpSpPr>
        <p:grpSpPr>
          <a:xfrm>
            <a:off x="1024498" y="1540934"/>
            <a:ext cx="7095004" cy="1286935"/>
            <a:chOff x="389462" y="1540934"/>
            <a:chExt cx="7095004" cy="1286935"/>
          </a:xfrm>
        </p:grpSpPr>
        <p:sp>
          <p:nvSpPr>
            <p:cNvPr id="6" name="Can 5"/>
            <p:cNvSpPr/>
            <p:nvPr/>
          </p:nvSpPr>
          <p:spPr bwMode="gray">
            <a:xfrm>
              <a:off x="389462" y="1540935"/>
              <a:ext cx="1228813" cy="1286934"/>
            </a:xfrm>
            <a:prstGeom prst="can">
              <a:avLst/>
            </a:prstGeom>
            <a:solidFill>
              <a:schemeClr val="tx2">
                <a:lumMod val="75000"/>
              </a:schemeClr>
            </a:solidFill>
            <a:ln>
              <a:solidFill>
                <a:schemeClr val="tx2">
                  <a:lumMod val="60000"/>
                  <a:lumOff val="40000"/>
                </a:schemeClr>
              </a:solidFill>
              <a:headEnd/>
              <a:tailEnd/>
            </a:ln>
          </p:spPr>
          <p:style>
            <a:lnRef idx="0">
              <a:schemeClr val="accent2"/>
            </a:lnRef>
            <a:fillRef idx="3">
              <a:schemeClr val="accent2"/>
            </a:fillRef>
            <a:effectRef idx="3">
              <a:schemeClr val="accent2"/>
            </a:effectRef>
            <a:fontRef idx="minor">
              <a:schemeClr val="lt1"/>
            </a:fontRef>
          </p:style>
          <p:txBody>
            <a:bodyPr lIns="63500" tIns="0" rIns="64800" bIns="0" rtlCol="0" anchor="ctr"/>
            <a:lstStyle/>
            <a:p>
              <a:pPr algn="ctr">
                <a:spcBef>
                  <a:spcPct val="0"/>
                </a:spcBef>
                <a:buClrTx/>
                <a:buSzPct val="90000"/>
              </a:pPr>
              <a:r>
                <a:rPr lang="cs-CZ" b="1" dirty="0" smtClean="0">
                  <a:solidFill>
                    <a:schemeClr val="bg1"/>
                  </a:solidFill>
                  <a:latin typeface="Arial" panose="020B0604020202020204" pitchFamily="34" charset="0"/>
                  <a:cs typeface="Arial" panose="020B0604020202020204" pitchFamily="34" charset="0"/>
                </a:rPr>
                <a:t>DATA</a:t>
              </a:r>
              <a:endParaRPr lang="en-GB" b="1" dirty="0">
                <a:solidFill>
                  <a:schemeClr val="bg1"/>
                </a:solidFill>
                <a:latin typeface="Arial" panose="020B0604020202020204" pitchFamily="34" charset="0"/>
                <a:cs typeface="Arial" panose="020B0604020202020204" pitchFamily="34" charset="0"/>
              </a:endParaRPr>
            </a:p>
          </p:txBody>
        </p:sp>
        <p:sp>
          <p:nvSpPr>
            <p:cNvPr id="7" name="Right Arrow 6"/>
            <p:cNvSpPr/>
            <p:nvPr/>
          </p:nvSpPr>
          <p:spPr bwMode="gray">
            <a:xfrm>
              <a:off x="1921927" y="2091268"/>
              <a:ext cx="474140" cy="313266"/>
            </a:xfrm>
            <a:prstGeom prst="rightArrow">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8" name="Cube 7"/>
            <p:cNvSpPr/>
            <p:nvPr/>
          </p:nvSpPr>
          <p:spPr bwMode="gray">
            <a:xfrm>
              <a:off x="2734701" y="1540934"/>
              <a:ext cx="1845734" cy="1286934"/>
            </a:xfrm>
            <a:prstGeom prst="cube">
              <a:avLst/>
            </a:prstGeom>
            <a:ln>
              <a:headEnd/>
              <a:tailEnd/>
            </a:ln>
          </p:spPr>
          <p:style>
            <a:lnRef idx="0">
              <a:schemeClr val="accent1"/>
            </a:lnRef>
            <a:fillRef idx="3">
              <a:schemeClr val="accent1"/>
            </a:fillRef>
            <a:effectRef idx="3">
              <a:schemeClr val="accent1"/>
            </a:effectRef>
            <a:fontRef idx="minor">
              <a:schemeClr val="lt1"/>
            </a:fontRef>
          </p:style>
          <p:txBody>
            <a:bodyPr lIns="63500" tIns="0" rIns="64800" bIns="0" rtlCol="0" anchor="ctr"/>
            <a:lstStyle/>
            <a:p>
              <a:pPr algn="ctr">
                <a:spcBef>
                  <a:spcPct val="0"/>
                </a:spcBef>
                <a:buClrTx/>
                <a:buSzPct val="90000"/>
              </a:pPr>
              <a:r>
                <a:rPr lang="cs-CZ" sz="1600" b="1" dirty="0" smtClean="0">
                  <a:solidFill>
                    <a:schemeClr val="bg1"/>
                  </a:solidFill>
                  <a:latin typeface="Arial" panose="020B0604020202020204" pitchFamily="34" charset="0"/>
                  <a:cs typeface="Arial" panose="020B0604020202020204" pitchFamily="34" charset="0"/>
                </a:rPr>
                <a:t>KLASIFIKACE</a:t>
              </a:r>
              <a:endParaRPr lang="en-GB" sz="1600" b="1" dirty="0">
                <a:solidFill>
                  <a:schemeClr val="bg1"/>
                </a:solidFill>
                <a:latin typeface="Arial" panose="020B0604020202020204" pitchFamily="34" charset="0"/>
                <a:cs typeface="Arial" panose="020B0604020202020204" pitchFamily="34" charset="0"/>
              </a:endParaRPr>
            </a:p>
          </p:txBody>
        </p:sp>
        <p:sp>
          <p:nvSpPr>
            <p:cNvPr id="9" name="Cube 8"/>
            <p:cNvSpPr/>
            <p:nvPr/>
          </p:nvSpPr>
          <p:spPr bwMode="gray">
            <a:xfrm>
              <a:off x="5638732" y="1540934"/>
              <a:ext cx="1845734" cy="1286934"/>
            </a:xfrm>
            <a:prstGeom prst="cube">
              <a:avLst/>
            </a:prstGeom>
            <a:ln>
              <a:headEnd/>
              <a:tailEnd/>
            </a:ln>
          </p:spPr>
          <p:style>
            <a:lnRef idx="0">
              <a:schemeClr val="accent5"/>
            </a:lnRef>
            <a:fillRef idx="3">
              <a:schemeClr val="accent5"/>
            </a:fillRef>
            <a:effectRef idx="3">
              <a:schemeClr val="accent5"/>
            </a:effectRef>
            <a:fontRef idx="minor">
              <a:schemeClr val="lt1"/>
            </a:fontRef>
          </p:style>
          <p:txBody>
            <a:bodyPr lIns="63500" tIns="0" rIns="64800" bIns="0" rtlCol="0" anchor="ctr"/>
            <a:lstStyle/>
            <a:p>
              <a:pPr algn="ctr">
                <a:spcBef>
                  <a:spcPct val="0"/>
                </a:spcBef>
                <a:buClrTx/>
                <a:buSzPct val="90000"/>
              </a:pPr>
              <a:r>
                <a:rPr lang="cs-CZ" sz="1600" b="1" dirty="0" smtClean="0">
                  <a:solidFill>
                    <a:schemeClr val="bg1"/>
                  </a:solidFill>
                  <a:latin typeface="Arial" panose="020B0604020202020204" pitchFamily="34" charset="0"/>
                  <a:cs typeface="Arial" panose="020B0604020202020204" pitchFamily="34" charset="0"/>
                </a:rPr>
                <a:t>ZNALOST</a:t>
              </a:r>
              <a:endParaRPr lang="en-GB" sz="1600" b="1" dirty="0">
                <a:solidFill>
                  <a:schemeClr val="bg1"/>
                </a:solidFill>
                <a:latin typeface="Arial" panose="020B0604020202020204" pitchFamily="34" charset="0"/>
                <a:cs typeface="Arial" panose="020B0604020202020204" pitchFamily="34" charset="0"/>
              </a:endParaRPr>
            </a:p>
          </p:txBody>
        </p:sp>
        <p:sp>
          <p:nvSpPr>
            <p:cNvPr id="10" name="Right Arrow 9"/>
            <p:cNvSpPr/>
            <p:nvPr/>
          </p:nvSpPr>
          <p:spPr bwMode="gray">
            <a:xfrm>
              <a:off x="4876769" y="2091268"/>
              <a:ext cx="474140" cy="313266"/>
            </a:xfrm>
            <a:prstGeom prst="rightArrow">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grpSp>
      <p:grpSp>
        <p:nvGrpSpPr>
          <p:cNvPr id="11" name="Group 10"/>
          <p:cNvGrpSpPr/>
          <p:nvPr/>
        </p:nvGrpSpPr>
        <p:grpSpPr>
          <a:xfrm>
            <a:off x="618067" y="2999999"/>
            <a:ext cx="2175966" cy="2554126"/>
            <a:chOff x="618067" y="2999999"/>
            <a:chExt cx="2175966" cy="2554126"/>
          </a:xfrm>
        </p:grpSpPr>
        <p:sp>
          <p:nvSpPr>
            <p:cNvPr id="12" name="TextBox 11"/>
            <p:cNvSpPr txBox="1"/>
            <p:nvPr/>
          </p:nvSpPr>
          <p:spPr bwMode="auto">
            <a:xfrm>
              <a:off x="861610" y="2999999"/>
              <a:ext cx="1932423" cy="646331"/>
            </a:xfrm>
            <a:prstGeom prst="rect">
              <a:avLst/>
            </a:prstGeom>
            <a:noFill/>
            <a:ln w="9525" algn="ctr">
              <a:noFill/>
              <a:miter lim="800000"/>
              <a:headEnd/>
              <a:tailEnd/>
            </a:ln>
            <a:effectLst/>
          </p:spPr>
          <p:txBody>
            <a:bodyPr wrap="square" lIns="0" tIns="0" rIns="0" bIns="0" rtlCol="0">
              <a:spAutoFit/>
            </a:bodyPr>
            <a:lstStyle/>
            <a:p>
              <a:r>
                <a:rPr lang="cs-CZ" sz="1400" dirty="0" smtClean="0">
                  <a:solidFill>
                    <a:schemeClr val="accent1">
                      <a:lumMod val="75000"/>
                    </a:schemeClr>
                  </a:solidFill>
                  <a:latin typeface="Arial" panose="020B0604020202020204" pitchFamily="34" charset="0"/>
                  <a:cs typeface="Arial" panose="020B0604020202020204" pitchFamily="34" charset="0"/>
                </a:rPr>
                <a:t>Jídlo bylo </a:t>
              </a:r>
              <a:r>
                <a:rPr lang="cs-CZ" sz="1400" b="1" u="sng" dirty="0" smtClean="0">
                  <a:solidFill>
                    <a:schemeClr val="accent1">
                      <a:lumMod val="75000"/>
                    </a:schemeClr>
                  </a:solidFill>
                  <a:latin typeface="Arial" panose="020B0604020202020204" pitchFamily="34" charset="0"/>
                  <a:cs typeface="Arial" panose="020B0604020202020204" pitchFamily="34" charset="0"/>
                </a:rPr>
                <a:t>výborné</a:t>
              </a:r>
              <a:r>
                <a:rPr lang="cs-CZ" sz="1400" dirty="0" smtClean="0">
                  <a:solidFill>
                    <a:schemeClr val="accent1">
                      <a:lumMod val="75000"/>
                    </a:schemeClr>
                  </a:solidFill>
                  <a:latin typeface="Arial" panose="020B0604020202020204" pitchFamily="34" charset="0"/>
                  <a:cs typeface="Arial" panose="020B0604020202020204" pitchFamily="34" charset="0"/>
                </a:rPr>
                <a:t>, prostředí bylo </a:t>
              </a:r>
              <a:r>
                <a:rPr lang="cs-CZ" sz="1400" b="1" u="sng" dirty="0" smtClean="0">
                  <a:solidFill>
                    <a:schemeClr val="accent1">
                      <a:lumMod val="75000"/>
                    </a:schemeClr>
                  </a:solidFill>
                  <a:latin typeface="Arial" panose="020B0604020202020204" pitchFamily="34" charset="0"/>
                  <a:cs typeface="Arial" panose="020B0604020202020204" pitchFamily="34" charset="0"/>
                </a:rPr>
                <a:t>příjemné</a:t>
              </a:r>
              <a:r>
                <a:rPr lang="cs-CZ" sz="1400" dirty="0" smtClean="0">
                  <a:solidFill>
                    <a:schemeClr val="accent1">
                      <a:lumMod val="75000"/>
                    </a:schemeClr>
                  </a:solidFill>
                  <a:latin typeface="Arial" panose="020B0604020202020204" pitchFamily="34" charset="0"/>
                  <a:cs typeface="Arial" panose="020B0604020202020204" pitchFamily="34" charset="0"/>
                </a:rPr>
                <a:t>, obsluha byla </a:t>
              </a:r>
              <a:r>
                <a:rPr lang="cs-CZ" sz="1400" b="1" u="sng" dirty="0" smtClean="0">
                  <a:solidFill>
                    <a:schemeClr val="accent1">
                      <a:lumMod val="75000"/>
                    </a:schemeClr>
                  </a:solidFill>
                  <a:latin typeface="Arial" panose="020B0604020202020204" pitchFamily="34" charset="0"/>
                  <a:cs typeface="Arial" panose="020B0604020202020204" pitchFamily="34" charset="0"/>
                </a:rPr>
                <a:t>pomalá</a:t>
              </a:r>
              <a:endParaRPr lang="en-GB" sz="1400" b="1" u="sng" dirty="0" smtClean="0">
                <a:solidFill>
                  <a:schemeClr val="accent1">
                    <a:lumMod val="75000"/>
                  </a:schemeClr>
                </a:solidFill>
                <a:latin typeface="Arial" panose="020B0604020202020204" pitchFamily="34" charset="0"/>
                <a:cs typeface="Arial" panose="020B0604020202020204" pitchFamily="34" charset="0"/>
              </a:endParaRPr>
            </a:p>
          </p:txBody>
        </p:sp>
        <p:sp>
          <p:nvSpPr>
            <p:cNvPr id="13" name="Rounded Rectangle 12"/>
            <p:cNvSpPr/>
            <p:nvPr/>
          </p:nvSpPr>
          <p:spPr bwMode="gray">
            <a:xfrm>
              <a:off x="618067" y="3788792"/>
              <a:ext cx="2175966" cy="745067"/>
            </a:xfrm>
            <a:prstGeom prst="roundRect">
              <a:avLst/>
            </a:prstGeom>
            <a:ln>
              <a:headEnd/>
              <a:tailEnd/>
            </a:ln>
          </p:spPr>
          <p:style>
            <a:lnRef idx="1">
              <a:schemeClr val="accent5"/>
            </a:lnRef>
            <a:fillRef idx="3">
              <a:schemeClr val="accent5"/>
            </a:fillRef>
            <a:effectRef idx="2">
              <a:schemeClr val="accent5"/>
            </a:effectRef>
            <a:fontRef idx="minor">
              <a:schemeClr val="lt1"/>
            </a:fontRef>
          </p:style>
          <p:txBody>
            <a:bodyPr lIns="63500" tIns="0" rIns="64800" bIns="0" rtlCol="0" anchor="ctr"/>
            <a:lstStyle/>
            <a:p>
              <a:pPr>
                <a:spcBef>
                  <a:spcPct val="0"/>
                </a:spcBef>
                <a:buClrTx/>
                <a:buSzPct val="90000"/>
              </a:pPr>
              <a:endParaRPr lang="cs-CZ" sz="700" dirty="0" smtClean="0">
                <a:latin typeface="Arial" panose="020B0604020202020204" pitchFamily="34" charset="0"/>
                <a:cs typeface="Arial" panose="020B0604020202020204" pitchFamily="34" charset="0"/>
              </a:endParaRPr>
            </a:p>
            <a:p>
              <a:pPr>
                <a:spcBef>
                  <a:spcPct val="0"/>
                </a:spcBef>
                <a:buClrTx/>
                <a:buSzPct val="90000"/>
              </a:pPr>
              <a:r>
                <a:rPr lang="cs-CZ" sz="700" dirty="0" smtClean="0">
                  <a:latin typeface="Arial" panose="020B0604020202020204" pitchFamily="34" charset="0"/>
                  <a:cs typeface="Arial" panose="020B0604020202020204" pitchFamily="34" charset="0"/>
                </a:rPr>
                <a:t>Děkujeme </a:t>
              </a:r>
              <a:r>
                <a:rPr lang="cs-CZ" sz="700" dirty="0">
                  <a:latin typeface="Arial" panose="020B0604020202020204" pitchFamily="34" charset="0"/>
                  <a:cs typeface="Arial" panose="020B0604020202020204" pitchFamily="34" charset="0"/>
                </a:rPr>
                <a:t>za nádherný večer s nedostižným menu a excelentním servisem, pan Carlo Bernardini je skutečně Mistr s velkým M a všichni v </a:t>
              </a:r>
              <a:r>
                <a:rPr lang="cs-CZ" sz="700" dirty="0" err="1">
                  <a:latin typeface="Arial" panose="020B0604020202020204" pitchFamily="34" charset="0"/>
                  <a:cs typeface="Arial" panose="020B0604020202020204" pitchFamily="34" charset="0"/>
                </a:rPr>
                <a:t>Bellevue</a:t>
              </a:r>
              <a:r>
                <a:rPr lang="cs-CZ" sz="700" dirty="0">
                  <a:latin typeface="Arial" panose="020B0604020202020204" pitchFamily="34" charset="0"/>
                  <a:cs typeface="Arial" panose="020B0604020202020204" pitchFamily="34" charset="0"/>
                </a:rPr>
                <a:t> také</a:t>
              </a:r>
              <a:r>
                <a:rPr lang="cs-CZ" sz="700" dirty="0" smtClean="0">
                  <a:latin typeface="Arial" panose="020B0604020202020204" pitchFamily="34" charset="0"/>
                  <a:cs typeface="Arial" panose="020B0604020202020204" pitchFamily="34" charset="0"/>
                </a:rPr>
                <a:t>..</a:t>
              </a:r>
              <a:endParaRPr lang="en-GB" sz="700" b="1" dirty="0">
                <a:solidFill>
                  <a:schemeClr val="bg1"/>
                </a:solidFill>
                <a:latin typeface="Arial" panose="020B0604020202020204" pitchFamily="34" charset="0"/>
                <a:cs typeface="Arial" panose="020B0604020202020204" pitchFamily="34" charset="0"/>
              </a:endParaRPr>
            </a:p>
          </p:txBody>
        </p:sp>
        <p:sp>
          <p:nvSpPr>
            <p:cNvPr id="14" name="5-Point Star 13"/>
            <p:cNvSpPr/>
            <p:nvPr/>
          </p:nvSpPr>
          <p:spPr bwMode="gray">
            <a:xfrm>
              <a:off x="728132" y="3788793"/>
              <a:ext cx="180000" cy="180000"/>
            </a:xfrm>
            <a:prstGeom prst="star5">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15" name="5-Point Star 14"/>
            <p:cNvSpPr/>
            <p:nvPr/>
          </p:nvSpPr>
          <p:spPr bwMode="gray">
            <a:xfrm>
              <a:off x="956735" y="3788793"/>
              <a:ext cx="180000" cy="180000"/>
            </a:xfrm>
            <a:prstGeom prst="star5">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16" name="5-Point Star 15"/>
            <p:cNvSpPr/>
            <p:nvPr/>
          </p:nvSpPr>
          <p:spPr bwMode="gray">
            <a:xfrm>
              <a:off x="1185338" y="3788793"/>
              <a:ext cx="180000" cy="180000"/>
            </a:xfrm>
            <a:prstGeom prst="star5">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17" name="5-Point Star 16"/>
            <p:cNvSpPr/>
            <p:nvPr/>
          </p:nvSpPr>
          <p:spPr bwMode="gray">
            <a:xfrm>
              <a:off x="1422408" y="3788793"/>
              <a:ext cx="180000" cy="180000"/>
            </a:xfrm>
            <a:prstGeom prst="star5">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18" name="5-Point Star 17"/>
            <p:cNvSpPr/>
            <p:nvPr/>
          </p:nvSpPr>
          <p:spPr bwMode="gray">
            <a:xfrm>
              <a:off x="1651011" y="3788793"/>
              <a:ext cx="180000" cy="180000"/>
            </a:xfrm>
            <a:prstGeom prst="star5">
              <a:avLst/>
            </a:prstGeom>
            <a:ln>
              <a:headEnd/>
              <a:tailEnd/>
            </a:ln>
          </p:spPr>
          <p:style>
            <a:lnRef idx="1">
              <a:schemeClr val="accent4"/>
            </a:lnRef>
            <a:fillRef idx="2">
              <a:schemeClr val="accent4"/>
            </a:fillRef>
            <a:effectRef idx="1">
              <a:schemeClr val="accent4"/>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19" name="Rounded Rectangle 18"/>
            <p:cNvSpPr/>
            <p:nvPr/>
          </p:nvSpPr>
          <p:spPr bwMode="gray">
            <a:xfrm>
              <a:off x="618067" y="4809058"/>
              <a:ext cx="2175966" cy="745067"/>
            </a:xfrm>
            <a:prstGeom prst="roundRect">
              <a:avLst/>
            </a:prstGeom>
            <a:ln>
              <a:headEnd/>
              <a:tailEnd/>
            </a:ln>
          </p:spPr>
          <p:style>
            <a:lnRef idx="1">
              <a:schemeClr val="accent5"/>
            </a:lnRef>
            <a:fillRef idx="3">
              <a:schemeClr val="accent5"/>
            </a:fillRef>
            <a:effectRef idx="2">
              <a:schemeClr val="accent5"/>
            </a:effectRef>
            <a:fontRef idx="minor">
              <a:schemeClr val="lt1"/>
            </a:fontRef>
          </p:style>
          <p:txBody>
            <a:bodyPr lIns="63500" tIns="0" rIns="64800" bIns="0" rtlCol="0" anchor="ctr"/>
            <a:lstStyle/>
            <a:p>
              <a:pPr>
                <a:spcBef>
                  <a:spcPct val="0"/>
                </a:spcBef>
                <a:buClrTx/>
                <a:buSzPct val="90000"/>
              </a:pPr>
              <a:endParaRPr lang="cs-CZ" sz="700" dirty="0" smtClean="0">
                <a:latin typeface="Arial" panose="020B0604020202020204" pitchFamily="34" charset="0"/>
                <a:cs typeface="Arial" panose="020B0604020202020204" pitchFamily="34" charset="0"/>
              </a:endParaRPr>
            </a:p>
            <a:p>
              <a:pPr>
                <a:spcBef>
                  <a:spcPct val="0"/>
                </a:spcBef>
                <a:buClrTx/>
                <a:buSzPct val="90000"/>
              </a:pPr>
              <a:r>
                <a:rPr lang="cs-CZ" sz="700" dirty="0" smtClean="0">
                  <a:latin typeface="Arial" panose="020B0604020202020204" pitchFamily="34" charset="0"/>
                  <a:cs typeface="Arial" panose="020B0604020202020204" pitchFamily="34" charset="0"/>
                </a:rPr>
                <a:t>Bohužel jsme si na jídle vůbec nepochutnali a celkovému dojmu ani nepřidala ochota obsluhy, která byla podrážděná. Ale restaurace je jinak velmi krásná. </a:t>
              </a:r>
              <a:endParaRPr lang="en-GB" sz="700" b="1" dirty="0">
                <a:solidFill>
                  <a:schemeClr val="bg1"/>
                </a:solidFill>
                <a:latin typeface="Arial" panose="020B0604020202020204" pitchFamily="34" charset="0"/>
                <a:cs typeface="Arial" panose="020B0604020202020204" pitchFamily="34" charset="0"/>
              </a:endParaRPr>
            </a:p>
          </p:txBody>
        </p:sp>
        <p:sp>
          <p:nvSpPr>
            <p:cNvPr id="20" name="5-Point Star 19"/>
            <p:cNvSpPr/>
            <p:nvPr/>
          </p:nvSpPr>
          <p:spPr bwMode="gray">
            <a:xfrm>
              <a:off x="728132" y="4809059"/>
              <a:ext cx="180000" cy="180000"/>
            </a:xfrm>
            <a:prstGeom prst="star5">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21" name="5-Point Star 20"/>
            <p:cNvSpPr/>
            <p:nvPr/>
          </p:nvSpPr>
          <p:spPr bwMode="gray">
            <a:xfrm>
              <a:off x="956735" y="4809059"/>
              <a:ext cx="180000" cy="180000"/>
            </a:xfrm>
            <a:prstGeom prst="star5">
              <a:avLst/>
            </a:prstGeom>
            <a:ln>
              <a:headEnd/>
              <a:tailEnd/>
            </a:ln>
          </p:spPr>
          <p:style>
            <a:lnRef idx="1">
              <a:schemeClr val="accent4"/>
            </a:lnRef>
            <a:fillRef idx="2">
              <a:schemeClr val="accent4"/>
            </a:fillRef>
            <a:effectRef idx="1">
              <a:schemeClr val="accent4"/>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22" name="5-Point Star 21"/>
            <p:cNvSpPr/>
            <p:nvPr/>
          </p:nvSpPr>
          <p:spPr bwMode="gray">
            <a:xfrm>
              <a:off x="1185338" y="4809059"/>
              <a:ext cx="180000" cy="180000"/>
            </a:xfrm>
            <a:prstGeom prst="star5">
              <a:avLst/>
            </a:prstGeom>
            <a:ln>
              <a:headEnd/>
              <a:tailEnd/>
            </a:ln>
          </p:spPr>
          <p:style>
            <a:lnRef idx="1">
              <a:schemeClr val="accent4"/>
            </a:lnRef>
            <a:fillRef idx="2">
              <a:schemeClr val="accent4"/>
            </a:fillRef>
            <a:effectRef idx="1">
              <a:schemeClr val="accent4"/>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23" name="5-Point Star 22"/>
            <p:cNvSpPr/>
            <p:nvPr/>
          </p:nvSpPr>
          <p:spPr bwMode="gray">
            <a:xfrm>
              <a:off x="1422408" y="4809059"/>
              <a:ext cx="180000" cy="180000"/>
            </a:xfrm>
            <a:prstGeom prst="star5">
              <a:avLst/>
            </a:prstGeom>
            <a:ln>
              <a:headEnd/>
              <a:tailEnd/>
            </a:ln>
          </p:spPr>
          <p:style>
            <a:lnRef idx="1">
              <a:schemeClr val="accent4"/>
            </a:lnRef>
            <a:fillRef idx="2">
              <a:schemeClr val="accent4"/>
            </a:fillRef>
            <a:effectRef idx="1">
              <a:schemeClr val="accent4"/>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24" name="5-Point Star 23"/>
            <p:cNvSpPr/>
            <p:nvPr/>
          </p:nvSpPr>
          <p:spPr bwMode="gray">
            <a:xfrm>
              <a:off x="1651011" y="4809059"/>
              <a:ext cx="180000" cy="180000"/>
            </a:xfrm>
            <a:prstGeom prst="star5">
              <a:avLst/>
            </a:prstGeom>
            <a:ln>
              <a:headEnd/>
              <a:tailEnd/>
            </a:ln>
          </p:spPr>
          <p:style>
            <a:lnRef idx="1">
              <a:schemeClr val="accent4"/>
            </a:lnRef>
            <a:fillRef idx="2">
              <a:schemeClr val="accent4"/>
            </a:fillRef>
            <a:effectRef idx="1">
              <a:schemeClr val="accent4"/>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grpSp>
      <p:grpSp>
        <p:nvGrpSpPr>
          <p:cNvPr id="25" name="Group 24"/>
          <p:cNvGrpSpPr/>
          <p:nvPr/>
        </p:nvGrpSpPr>
        <p:grpSpPr>
          <a:xfrm>
            <a:off x="2943599" y="3373926"/>
            <a:ext cx="2860325" cy="2582333"/>
            <a:chOff x="2943599" y="3373926"/>
            <a:chExt cx="2860325" cy="2582333"/>
          </a:xfrm>
        </p:grpSpPr>
        <p:cxnSp>
          <p:nvCxnSpPr>
            <p:cNvPr id="26" name="Straight Connector 25"/>
            <p:cNvCxnSpPr/>
            <p:nvPr/>
          </p:nvCxnSpPr>
          <p:spPr bwMode="gray">
            <a:xfrm flipV="1">
              <a:off x="3221595" y="3788793"/>
              <a:ext cx="2527280" cy="1892301"/>
            </a:xfrm>
            <a:prstGeom prst="line">
              <a:avLst/>
            </a:prstGeom>
            <a:ln>
              <a:headEnd/>
              <a:tailEnd/>
            </a:ln>
          </p:spPr>
          <p:style>
            <a:lnRef idx="3">
              <a:schemeClr val="accent5"/>
            </a:lnRef>
            <a:fillRef idx="0">
              <a:schemeClr val="accent5"/>
            </a:fillRef>
            <a:effectRef idx="2">
              <a:schemeClr val="accent5"/>
            </a:effectRef>
            <a:fontRef idx="minor">
              <a:schemeClr val="tx1"/>
            </a:fontRef>
          </p:style>
        </p:cxnSp>
        <p:grpSp>
          <p:nvGrpSpPr>
            <p:cNvPr id="27" name="Group 26"/>
            <p:cNvGrpSpPr/>
            <p:nvPr/>
          </p:nvGrpSpPr>
          <p:grpSpPr>
            <a:xfrm>
              <a:off x="3221595" y="3373926"/>
              <a:ext cx="2582329" cy="2319869"/>
              <a:chOff x="3369737" y="3378200"/>
              <a:chExt cx="2582329" cy="2319869"/>
            </a:xfrm>
          </p:grpSpPr>
          <p:cxnSp>
            <p:nvCxnSpPr>
              <p:cNvPr id="45" name="Straight Arrow Connector 44"/>
              <p:cNvCxnSpPr/>
              <p:nvPr/>
            </p:nvCxnSpPr>
            <p:spPr bwMode="gray">
              <a:xfrm flipV="1">
                <a:off x="3369737" y="3378200"/>
                <a:ext cx="0" cy="2319867"/>
              </a:xfrm>
              <a:prstGeom prst="straightConnector1">
                <a:avLst/>
              </a:prstGeom>
              <a:ln>
                <a:headEnd/>
                <a:tailEnd type="arrow"/>
              </a:ln>
            </p:spPr>
            <p:style>
              <a:lnRef idx="3">
                <a:schemeClr val="accent1"/>
              </a:lnRef>
              <a:fillRef idx="0">
                <a:schemeClr val="accent1"/>
              </a:fillRef>
              <a:effectRef idx="2">
                <a:schemeClr val="accent1"/>
              </a:effectRef>
              <a:fontRef idx="minor">
                <a:schemeClr val="tx1"/>
              </a:fontRef>
            </p:style>
          </p:cxnSp>
          <p:cxnSp>
            <p:nvCxnSpPr>
              <p:cNvPr id="46" name="Straight Arrow Connector 45"/>
              <p:cNvCxnSpPr/>
              <p:nvPr/>
            </p:nvCxnSpPr>
            <p:spPr bwMode="gray">
              <a:xfrm flipV="1">
                <a:off x="3369737" y="5698068"/>
                <a:ext cx="2582329" cy="1"/>
              </a:xfrm>
              <a:prstGeom prst="straightConnector1">
                <a:avLst/>
              </a:prstGeom>
              <a:ln>
                <a:headEnd/>
                <a:tailEnd type="arrow"/>
              </a:ln>
            </p:spPr>
            <p:style>
              <a:lnRef idx="3">
                <a:schemeClr val="accent1"/>
              </a:lnRef>
              <a:fillRef idx="0">
                <a:schemeClr val="accent1"/>
              </a:fillRef>
              <a:effectRef idx="2">
                <a:schemeClr val="accent1"/>
              </a:effectRef>
              <a:fontRef idx="minor">
                <a:schemeClr val="tx1"/>
              </a:fontRef>
            </p:style>
          </p:cxnSp>
        </p:grpSp>
        <p:sp>
          <p:nvSpPr>
            <p:cNvPr id="28" name="TextBox 27"/>
            <p:cNvSpPr txBox="1"/>
            <p:nvPr/>
          </p:nvSpPr>
          <p:spPr bwMode="auto">
            <a:xfrm>
              <a:off x="4100082" y="5740815"/>
              <a:ext cx="678071" cy="215444"/>
            </a:xfrm>
            <a:prstGeom prst="rect">
              <a:avLst/>
            </a:prstGeom>
            <a:noFill/>
            <a:ln w="9525" algn="ctr">
              <a:noFill/>
              <a:miter lim="800000"/>
              <a:headEnd/>
              <a:tailEnd/>
            </a:ln>
            <a:effectLst/>
          </p:spPr>
          <p:txBody>
            <a:bodyPr wrap="none" lIns="0" tIns="0" rIns="0" bIns="0" rtlCol="0">
              <a:spAutoFit/>
            </a:bodyPr>
            <a:lstStyle/>
            <a:p>
              <a:r>
                <a:rPr lang="cs-CZ" sz="1400" dirty="0" smtClean="0">
                  <a:latin typeface="Arial" panose="020B0604020202020204" pitchFamily="34" charset="0"/>
                  <a:cs typeface="Arial" panose="020B0604020202020204" pitchFamily="34" charset="0"/>
                </a:rPr>
                <a:t>Pozitivní</a:t>
              </a:r>
              <a:endParaRPr lang="en-GB" sz="1400" dirty="0" smtClean="0">
                <a:latin typeface="Arial" panose="020B0604020202020204" pitchFamily="34" charset="0"/>
                <a:cs typeface="Arial" panose="020B0604020202020204" pitchFamily="34" charset="0"/>
              </a:endParaRPr>
            </a:p>
          </p:txBody>
        </p:sp>
        <p:sp>
          <p:nvSpPr>
            <p:cNvPr id="29" name="TextBox 28"/>
            <p:cNvSpPr txBox="1"/>
            <p:nvPr/>
          </p:nvSpPr>
          <p:spPr bwMode="auto">
            <a:xfrm rot="16200000">
              <a:off x="2673012" y="4499112"/>
              <a:ext cx="756617" cy="215444"/>
            </a:xfrm>
            <a:prstGeom prst="rect">
              <a:avLst/>
            </a:prstGeom>
            <a:noFill/>
            <a:ln w="9525" algn="ctr">
              <a:noFill/>
              <a:miter lim="800000"/>
              <a:headEnd/>
              <a:tailEnd/>
            </a:ln>
            <a:effectLst/>
          </p:spPr>
          <p:txBody>
            <a:bodyPr wrap="none" lIns="0" tIns="0" rIns="0" bIns="0" rtlCol="0">
              <a:spAutoFit/>
            </a:bodyPr>
            <a:lstStyle/>
            <a:p>
              <a:r>
                <a:rPr lang="cs-CZ" sz="1400" dirty="0" smtClean="0">
                  <a:latin typeface="Arial" panose="020B0604020202020204" pitchFamily="34" charset="0"/>
                  <a:cs typeface="Arial" panose="020B0604020202020204" pitchFamily="34" charset="0"/>
                </a:rPr>
                <a:t>Negativní</a:t>
              </a:r>
              <a:endParaRPr lang="en-GB" sz="1400" dirty="0" smtClean="0">
                <a:latin typeface="Arial" panose="020B0604020202020204" pitchFamily="34" charset="0"/>
                <a:cs typeface="Arial" panose="020B0604020202020204" pitchFamily="34" charset="0"/>
              </a:endParaRPr>
            </a:p>
          </p:txBody>
        </p:sp>
        <p:sp>
          <p:nvSpPr>
            <p:cNvPr id="30" name="Plus 29"/>
            <p:cNvSpPr/>
            <p:nvPr/>
          </p:nvSpPr>
          <p:spPr bwMode="gray">
            <a:xfrm>
              <a:off x="4363493" y="5366933"/>
              <a:ext cx="180000" cy="180000"/>
            </a:xfrm>
            <a:prstGeom prst="mathPlus">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31" name="Plus 30"/>
            <p:cNvSpPr/>
            <p:nvPr/>
          </p:nvSpPr>
          <p:spPr bwMode="gray">
            <a:xfrm>
              <a:off x="4010082" y="5060449"/>
              <a:ext cx="180000" cy="180000"/>
            </a:xfrm>
            <a:prstGeom prst="mathPlus">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32" name="Plus 31"/>
            <p:cNvSpPr/>
            <p:nvPr/>
          </p:nvSpPr>
          <p:spPr bwMode="gray">
            <a:xfrm>
              <a:off x="4679690" y="5397666"/>
              <a:ext cx="180000" cy="180000"/>
            </a:xfrm>
            <a:prstGeom prst="mathPlus">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33" name="Plus 32"/>
            <p:cNvSpPr/>
            <p:nvPr/>
          </p:nvSpPr>
          <p:spPr bwMode="gray">
            <a:xfrm>
              <a:off x="3731600" y="5276933"/>
              <a:ext cx="180000" cy="180000"/>
            </a:xfrm>
            <a:prstGeom prst="mathPlus">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34" name="Plus 33"/>
            <p:cNvSpPr/>
            <p:nvPr/>
          </p:nvSpPr>
          <p:spPr bwMode="gray">
            <a:xfrm>
              <a:off x="4499690" y="4719058"/>
              <a:ext cx="180000" cy="180000"/>
            </a:xfrm>
            <a:prstGeom prst="mathPlus">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35" name="Plus 34"/>
            <p:cNvSpPr/>
            <p:nvPr/>
          </p:nvSpPr>
          <p:spPr bwMode="gray">
            <a:xfrm>
              <a:off x="4100082" y="5464125"/>
              <a:ext cx="180000" cy="180000"/>
            </a:xfrm>
            <a:prstGeom prst="mathPlus">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36" name="Plus 35"/>
            <p:cNvSpPr/>
            <p:nvPr/>
          </p:nvSpPr>
          <p:spPr bwMode="gray">
            <a:xfrm>
              <a:off x="5421805" y="5464125"/>
              <a:ext cx="180000" cy="180000"/>
            </a:xfrm>
            <a:prstGeom prst="mathPlus">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37" name="Plus 36"/>
            <p:cNvSpPr/>
            <p:nvPr/>
          </p:nvSpPr>
          <p:spPr bwMode="gray">
            <a:xfrm>
              <a:off x="4598153" y="5148999"/>
              <a:ext cx="180000" cy="180000"/>
            </a:xfrm>
            <a:prstGeom prst="mathPlus">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38" name="Minus 37"/>
            <p:cNvSpPr/>
            <p:nvPr/>
          </p:nvSpPr>
          <p:spPr bwMode="gray">
            <a:xfrm>
              <a:off x="3731600" y="4533859"/>
              <a:ext cx="180000" cy="185199"/>
            </a:xfrm>
            <a:prstGeom prst="mathMinus">
              <a:avLst/>
            </a:prstGeom>
            <a:solidFill>
              <a:schemeClr val="tx2">
                <a:lumMod val="75000"/>
              </a:schemeClr>
            </a:solidFill>
            <a:ln>
              <a:solidFill>
                <a:schemeClr val="tx2">
                  <a:lumMod val="60000"/>
                  <a:lumOff val="40000"/>
                </a:schemeClr>
              </a:solidFill>
              <a:headEnd/>
              <a:tailEnd/>
            </a:ln>
          </p:spPr>
          <p:style>
            <a:lnRef idx="1">
              <a:schemeClr val="accent2"/>
            </a:lnRef>
            <a:fillRef idx="3">
              <a:schemeClr val="accent2"/>
            </a:fillRef>
            <a:effectRef idx="2">
              <a:schemeClr val="accent2"/>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39" name="Minus 38"/>
            <p:cNvSpPr/>
            <p:nvPr/>
          </p:nvSpPr>
          <p:spPr bwMode="gray">
            <a:xfrm>
              <a:off x="3373804" y="5035983"/>
              <a:ext cx="180000" cy="185199"/>
            </a:xfrm>
            <a:prstGeom prst="mathMinus">
              <a:avLst/>
            </a:prstGeom>
            <a:solidFill>
              <a:schemeClr val="tx2">
                <a:lumMod val="75000"/>
              </a:schemeClr>
            </a:solidFill>
            <a:ln>
              <a:solidFill>
                <a:schemeClr val="tx2">
                  <a:lumMod val="60000"/>
                  <a:lumOff val="40000"/>
                </a:schemeClr>
              </a:solidFill>
              <a:headEnd/>
              <a:tailEnd/>
            </a:ln>
          </p:spPr>
          <p:style>
            <a:lnRef idx="1">
              <a:schemeClr val="accent2"/>
            </a:lnRef>
            <a:fillRef idx="3">
              <a:schemeClr val="accent2"/>
            </a:fillRef>
            <a:effectRef idx="2">
              <a:schemeClr val="accent2"/>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40" name="Minus 39"/>
            <p:cNvSpPr/>
            <p:nvPr/>
          </p:nvSpPr>
          <p:spPr bwMode="gray">
            <a:xfrm>
              <a:off x="4088160" y="4706850"/>
              <a:ext cx="180000" cy="185199"/>
            </a:xfrm>
            <a:prstGeom prst="mathMinus">
              <a:avLst/>
            </a:prstGeom>
            <a:solidFill>
              <a:schemeClr val="tx2">
                <a:lumMod val="75000"/>
              </a:schemeClr>
            </a:solidFill>
            <a:ln>
              <a:solidFill>
                <a:schemeClr val="tx2">
                  <a:lumMod val="60000"/>
                  <a:lumOff val="40000"/>
                </a:schemeClr>
              </a:solidFill>
              <a:headEnd/>
              <a:tailEnd/>
            </a:ln>
          </p:spPr>
          <p:style>
            <a:lnRef idx="1">
              <a:schemeClr val="accent2"/>
            </a:lnRef>
            <a:fillRef idx="3">
              <a:schemeClr val="accent2"/>
            </a:fillRef>
            <a:effectRef idx="2">
              <a:schemeClr val="accent2"/>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41" name="Minus 40"/>
            <p:cNvSpPr/>
            <p:nvPr/>
          </p:nvSpPr>
          <p:spPr bwMode="gray">
            <a:xfrm>
              <a:off x="4544400" y="4343851"/>
              <a:ext cx="180000" cy="185199"/>
            </a:xfrm>
            <a:prstGeom prst="mathMinus">
              <a:avLst/>
            </a:prstGeom>
            <a:solidFill>
              <a:schemeClr val="tx2">
                <a:lumMod val="75000"/>
              </a:schemeClr>
            </a:solidFill>
            <a:ln>
              <a:solidFill>
                <a:schemeClr val="tx2">
                  <a:lumMod val="60000"/>
                  <a:lumOff val="40000"/>
                </a:schemeClr>
              </a:solidFill>
              <a:headEnd/>
              <a:tailEnd/>
            </a:ln>
          </p:spPr>
          <p:style>
            <a:lnRef idx="1">
              <a:schemeClr val="accent2"/>
            </a:lnRef>
            <a:fillRef idx="3">
              <a:schemeClr val="accent2"/>
            </a:fillRef>
            <a:effectRef idx="2">
              <a:schemeClr val="accent2"/>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42" name="Minus 41"/>
            <p:cNvSpPr/>
            <p:nvPr/>
          </p:nvSpPr>
          <p:spPr bwMode="gray">
            <a:xfrm>
              <a:off x="3463804" y="4068725"/>
              <a:ext cx="180000" cy="185199"/>
            </a:xfrm>
            <a:prstGeom prst="mathMinus">
              <a:avLst/>
            </a:prstGeom>
            <a:solidFill>
              <a:schemeClr val="tx2">
                <a:lumMod val="75000"/>
              </a:schemeClr>
            </a:solidFill>
            <a:ln>
              <a:solidFill>
                <a:schemeClr val="tx2">
                  <a:lumMod val="60000"/>
                  <a:lumOff val="40000"/>
                </a:schemeClr>
              </a:solidFill>
              <a:headEnd/>
              <a:tailEnd/>
            </a:ln>
          </p:spPr>
          <p:style>
            <a:lnRef idx="1">
              <a:schemeClr val="accent2"/>
            </a:lnRef>
            <a:fillRef idx="3">
              <a:schemeClr val="accent2"/>
            </a:fillRef>
            <a:effectRef idx="2">
              <a:schemeClr val="accent2"/>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43" name="Minus 42"/>
            <p:cNvSpPr/>
            <p:nvPr/>
          </p:nvSpPr>
          <p:spPr bwMode="gray">
            <a:xfrm>
              <a:off x="3284561" y="4452393"/>
              <a:ext cx="180000" cy="185199"/>
            </a:xfrm>
            <a:prstGeom prst="mathMinus">
              <a:avLst/>
            </a:prstGeom>
            <a:solidFill>
              <a:schemeClr val="tx2">
                <a:lumMod val="75000"/>
              </a:schemeClr>
            </a:solidFill>
            <a:ln>
              <a:solidFill>
                <a:schemeClr val="tx2">
                  <a:lumMod val="60000"/>
                  <a:lumOff val="40000"/>
                </a:schemeClr>
              </a:solidFill>
              <a:headEnd/>
              <a:tailEnd/>
            </a:ln>
          </p:spPr>
          <p:style>
            <a:lnRef idx="1">
              <a:schemeClr val="accent2"/>
            </a:lnRef>
            <a:fillRef idx="3">
              <a:schemeClr val="accent2"/>
            </a:fillRef>
            <a:effectRef idx="2">
              <a:schemeClr val="accent2"/>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44" name="Minus 43"/>
            <p:cNvSpPr/>
            <p:nvPr/>
          </p:nvSpPr>
          <p:spPr bwMode="gray">
            <a:xfrm>
              <a:off x="3998160" y="4343850"/>
              <a:ext cx="180000" cy="185199"/>
            </a:xfrm>
            <a:prstGeom prst="mathMinus">
              <a:avLst/>
            </a:prstGeom>
            <a:solidFill>
              <a:schemeClr val="tx2">
                <a:lumMod val="75000"/>
              </a:schemeClr>
            </a:solidFill>
            <a:ln>
              <a:solidFill>
                <a:schemeClr val="tx2">
                  <a:lumMod val="60000"/>
                  <a:lumOff val="40000"/>
                </a:schemeClr>
              </a:solidFill>
              <a:headEnd/>
              <a:tailEnd/>
            </a:ln>
          </p:spPr>
          <p:style>
            <a:lnRef idx="1">
              <a:schemeClr val="accent2"/>
            </a:lnRef>
            <a:fillRef idx="3">
              <a:schemeClr val="accent2"/>
            </a:fillRef>
            <a:effectRef idx="2">
              <a:schemeClr val="accent2"/>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grpSp>
      <p:pic>
        <p:nvPicPr>
          <p:cNvPr id="47" name="Picture 3" descr="C:\Users\miklovaz\AppData\Local\Microsoft\Windows\Temporary Internet Files\Content.IE5\64QCW9CN\2000px-ok_x_nuvola_gree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1834" y="3195560"/>
            <a:ext cx="1032965" cy="1032965"/>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miklovaz\AppData\Local\Microsoft\Windows\Temporary Internet Files\Content.IE5\64QCW9CN\2000px-ok_x_nuvola_green[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flipH="1">
            <a:off x="6891832" y="4660828"/>
            <a:ext cx="1032965" cy="1032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23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Příklad 3. </a:t>
            </a:r>
            <a:r>
              <a:rPr lang="cs-CZ" sz="2800" smtClean="0">
                <a:solidFill>
                  <a:schemeClr val="tx2">
                    <a:lumMod val="75000"/>
                  </a:schemeClr>
                </a:solidFill>
                <a:latin typeface="Arial" panose="020B0604020202020204" pitchFamily="34" charset="0"/>
                <a:cs typeface="Arial" panose="020B0604020202020204" pitchFamily="34" charset="0"/>
              </a:rPr>
              <a:t>Filtrace dokumentů</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7</a:t>
            </a:fld>
            <a:endParaRPr lang="en-GB">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748" y="3950186"/>
            <a:ext cx="2514071" cy="1674011"/>
          </a:xfrm>
          <a:prstGeom prst="rect">
            <a:avLst/>
          </a:prstGeom>
        </p:spPr>
      </p:pic>
      <p:grpSp>
        <p:nvGrpSpPr>
          <p:cNvPr id="6" name="Group 5"/>
          <p:cNvGrpSpPr/>
          <p:nvPr/>
        </p:nvGrpSpPr>
        <p:grpSpPr>
          <a:xfrm>
            <a:off x="1024498" y="1540934"/>
            <a:ext cx="7095004" cy="1286935"/>
            <a:chOff x="389462" y="1540934"/>
            <a:chExt cx="7095004" cy="1286935"/>
          </a:xfrm>
        </p:grpSpPr>
        <p:sp>
          <p:nvSpPr>
            <p:cNvPr id="7" name="Can 6"/>
            <p:cNvSpPr/>
            <p:nvPr/>
          </p:nvSpPr>
          <p:spPr bwMode="gray">
            <a:xfrm>
              <a:off x="389462" y="1540935"/>
              <a:ext cx="1228813" cy="1286934"/>
            </a:xfrm>
            <a:prstGeom prst="can">
              <a:avLst/>
            </a:prstGeom>
            <a:solidFill>
              <a:schemeClr val="tx2">
                <a:lumMod val="75000"/>
              </a:schemeClr>
            </a:solidFill>
            <a:ln>
              <a:solidFill>
                <a:schemeClr val="tx2">
                  <a:lumMod val="60000"/>
                  <a:lumOff val="40000"/>
                </a:schemeClr>
              </a:solidFill>
              <a:headEnd/>
              <a:tailEnd/>
            </a:ln>
          </p:spPr>
          <p:style>
            <a:lnRef idx="0">
              <a:schemeClr val="accent2"/>
            </a:lnRef>
            <a:fillRef idx="3">
              <a:schemeClr val="accent2"/>
            </a:fillRef>
            <a:effectRef idx="3">
              <a:schemeClr val="accent2"/>
            </a:effectRef>
            <a:fontRef idx="minor">
              <a:schemeClr val="lt1"/>
            </a:fontRef>
          </p:style>
          <p:txBody>
            <a:bodyPr lIns="63500" tIns="0" rIns="64800" bIns="0" rtlCol="0" anchor="ctr"/>
            <a:lstStyle/>
            <a:p>
              <a:pPr algn="ctr">
                <a:spcBef>
                  <a:spcPct val="0"/>
                </a:spcBef>
                <a:buClrTx/>
                <a:buSzPct val="90000"/>
              </a:pPr>
              <a:r>
                <a:rPr lang="cs-CZ" b="1" dirty="0" smtClean="0">
                  <a:solidFill>
                    <a:schemeClr val="bg1"/>
                  </a:solidFill>
                  <a:latin typeface="Arial" panose="020B0604020202020204" pitchFamily="34" charset="0"/>
                  <a:cs typeface="Arial" panose="020B0604020202020204" pitchFamily="34" charset="0"/>
                </a:rPr>
                <a:t>DATA</a:t>
              </a:r>
              <a:endParaRPr lang="en-GB" b="1" dirty="0">
                <a:solidFill>
                  <a:schemeClr val="bg1"/>
                </a:solidFill>
                <a:latin typeface="Arial" panose="020B0604020202020204" pitchFamily="34" charset="0"/>
                <a:cs typeface="Arial" panose="020B0604020202020204" pitchFamily="34" charset="0"/>
              </a:endParaRPr>
            </a:p>
          </p:txBody>
        </p:sp>
        <p:sp>
          <p:nvSpPr>
            <p:cNvPr id="8" name="Right Arrow 7"/>
            <p:cNvSpPr/>
            <p:nvPr/>
          </p:nvSpPr>
          <p:spPr bwMode="gray">
            <a:xfrm>
              <a:off x="1921927" y="2091268"/>
              <a:ext cx="474140" cy="313266"/>
            </a:xfrm>
            <a:prstGeom prst="rightArrow">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9" name="Cube 8"/>
            <p:cNvSpPr/>
            <p:nvPr/>
          </p:nvSpPr>
          <p:spPr bwMode="gray">
            <a:xfrm>
              <a:off x="2734701" y="1540934"/>
              <a:ext cx="1845734" cy="1286934"/>
            </a:xfrm>
            <a:prstGeom prst="cube">
              <a:avLst/>
            </a:prstGeom>
            <a:ln>
              <a:headEnd/>
              <a:tailEnd/>
            </a:ln>
          </p:spPr>
          <p:style>
            <a:lnRef idx="0">
              <a:schemeClr val="accent1"/>
            </a:lnRef>
            <a:fillRef idx="3">
              <a:schemeClr val="accent1"/>
            </a:fillRef>
            <a:effectRef idx="3">
              <a:schemeClr val="accent1"/>
            </a:effectRef>
            <a:fontRef idx="minor">
              <a:schemeClr val="lt1"/>
            </a:fontRef>
          </p:style>
          <p:txBody>
            <a:bodyPr lIns="63500" tIns="0" rIns="64800" bIns="0" rtlCol="0" anchor="ctr"/>
            <a:lstStyle/>
            <a:p>
              <a:pPr algn="ctr">
                <a:spcBef>
                  <a:spcPct val="0"/>
                </a:spcBef>
                <a:buClrTx/>
                <a:buSzPct val="90000"/>
              </a:pPr>
              <a:r>
                <a:rPr lang="cs-CZ" sz="1600" b="1" dirty="0" smtClean="0">
                  <a:solidFill>
                    <a:schemeClr val="bg1"/>
                  </a:solidFill>
                  <a:latin typeface="Arial" panose="020B0604020202020204" pitchFamily="34" charset="0"/>
                  <a:cs typeface="Arial" panose="020B0604020202020204" pitchFamily="34" charset="0"/>
                </a:rPr>
                <a:t>CLUSTERING</a:t>
              </a:r>
              <a:endParaRPr lang="en-GB" sz="1600" b="1" dirty="0">
                <a:solidFill>
                  <a:schemeClr val="bg1"/>
                </a:solidFill>
                <a:latin typeface="Arial" panose="020B0604020202020204" pitchFamily="34" charset="0"/>
                <a:cs typeface="Arial" panose="020B0604020202020204" pitchFamily="34" charset="0"/>
              </a:endParaRPr>
            </a:p>
          </p:txBody>
        </p:sp>
        <p:sp>
          <p:nvSpPr>
            <p:cNvPr id="10" name="Cube 9"/>
            <p:cNvSpPr/>
            <p:nvPr/>
          </p:nvSpPr>
          <p:spPr bwMode="gray">
            <a:xfrm>
              <a:off x="5638732" y="1540934"/>
              <a:ext cx="1845734" cy="1286934"/>
            </a:xfrm>
            <a:prstGeom prst="cube">
              <a:avLst/>
            </a:prstGeom>
            <a:ln>
              <a:headEnd/>
              <a:tailEnd/>
            </a:ln>
          </p:spPr>
          <p:style>
            <a:lnRef idx="0">
              <a:schemeClr val="accent5"/>
            </a:lnRef>
            <a:fillRef idx="3">
              <a:schemeClr val="accent5"/>
            </a:fillRef>
            <a:effectRef idx="3">
              <a:schemeClr val="accent5"/>
            </a:effectRef>
            <a:fontRef idx="minor">
              <a:schemeClr val="lt1"/>
            </a:fontRef>
          </p:style>
          <p:txBody>
            <a:bodyPr lIns="63500" tIns="0" rIns="64800" bIns="0" rtlCol="0" anchor="ctr"/>
            <a:lstStyle/>
            <a:p>
              <a:pPr algn="ctr">
                <a:spcBef>
                  <a:spcPct val="0"/>
                </a:spcBef>
                <a:buClrTx/>
                <a:buSzPct val="90000"/>
              </a:pPr>
              <a:r>
                <a:rPr lang="cs-CZ" sz="1600" b="1" dirty="0" smtClean="0">
                  <a:solidFill>
                    <a:schemeClr val="bg1"/>
                  </a:solidFill>
                  <a:latin typeface="Arial" panose="020B0604020202020204" pitchFamily="34" charset="0"/>
                  <a:cs typeface="Arial" panose="020B0604020202020204" pitchFamily="34" charset="0"/>
                </a:rPr>
                <a:t>ZNALOST</a:t>
              </a:r>
              <a:endParaRPr lang="en-GB" sz="1600" b="1" dirty="0">
                <a:solidFill>
                  <a:schemeClr val="bg1"/>
                </a:solidFill>
                <a:latin typeface="Arial" panose="020B0604020202020204" pitchFamily="34" charset="0"/>
                <a:cs typeface="Arial" panose="020B0604020202020204" pitchFamily="34" charset="0"/>
              </a:endParaRPr>
            </a:p>
          </p:txBody>
        </p:sp>
        <p:sp>
          <p:nvSpPr>
            <p:cNvPr id="11" name="Right Arrow 10"/>
            <p:cNvSpPr/>
            <p:nvPr/>
          </p:nvSpPr>
          <p:spPr bwMode="gray">
            <a:xfrm>
              <a:off x="4876769" y="2091268"/>
              <a:ext cx="474140" cy="313266"/>
            </a:xfrm>
            <a:prstGeom prst="rightArrow">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grpSp>
      <p:sp>
        <p:nvSpPr>
          <p:cNvPr id="12" name="Rounded Rectangle 11"/>
          <p:cNvSpPr/>
          <p:nvPr/>
        </p:nvSpPr>
        <p:spPr bwMode="gray">
          <a:xfrm>
            <a:off x="2834456" y="3429000"/>
            <a:ext cx="1964267" cy="1149302"/>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6836" y="3919667"/>
            <a:ext cx="1022652" cy="57524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1488" y="4082994"/>
            <a:ext cx="733935" cy="39445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3802" y="3480984"/>
            <a:ext cx="604467" cy="402245"/>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3358" y="3521043"/>
            <a:ext cx="820640" cy="504107"/>
          </a:xfrm>
          <a:prstGeom prst="rect">
            <a:avLst/>
          </a:prstGeom>
        </p:spPr>
      </p:pic>
      <p:sp>
        <p:nvSpPr>
          <p:cNvPr id="17" name="TextBox 16"/>
          <p:cNvSpPr txBox="1"/>
          <p:nvPr/>
        </p:nvSpPr>
        <p:spPr bwMode="auto">
          <a:xfrm>
            <a:off x="3562927" y="4613235"/>
            <a:ext cx="618759" cy="215444"/>
          </a:xfrm>
          <a:prstGeom prst="rect">
            <a:avLst/>
          </a:prstGeom>
          <a:noFill/>
          <a:ln w="9525" algn="ctr">
            <a:noFill/>
            <a:miter lim="800000"/>
            <a:headEnd/>
            <a:tailEnd/>
          </a:ln>
          <a:effectLst/>
        </p:spPr>
        <p:txBody>
          <a:bodyPr wrap="none" lIns="0" tIns="0" rIns="0" bIns="0" rtlCol="0">
            <a:spAutoFit/>
          </a:bodyPr>
          <a:lstStyle/>
          <a:p>
            <a:r>
              <a:rPr lang="cs-CZ" sz="1400" b="1" dirty="0" smtClean="0">
                <a:solidFill>
                  <a:schemeClr val="accent1">
                    <a:lumMod val="75000"/>
                  </a:schemeClr>
                </a:solidFill>
                <a:latin typeface="Arial" panose="020B0604020202020204" pitchFamily="34" charset="0"/>
                <a:cs typeface="Arial" panose="020B0604020202020204" pitchFamily="34" charset="0"/>
              </a:rPr>
              <a:t>SPORT</a:t>
            </a:r>
            <a:endParaRPr lang="en-GB" sz="1400" b="1" dirty="0" smtClean="0">
              <a:solidFill>
                <a:schemeClr val="accent1">
                  <a:lumMod val="75000"/>
                </a:schemeClr>
              </a:solidFill>
              <a:latin typeface="Arial" panose="020B0604020202020204" pitchFamily="34" charset="0"/>
              <a:cs typeface="Arial" panose="020B0604020202020204" pitchFamily="34" charset="0"/>
            </a:endParaRPr>
          </a:p>
        </p:txBody>
      </p:sp>
      <p:grpSp>
        <p:nvGrpSpPr>
          <p:cNvPr id="18" name="Group 17"/>
          <p:cNvGrpSpPr/>
          <p:nvPr/>
        </p:nvGrpSpPr>
        <p:grpSpPr>
          <a:xfrm>
            <a:off x="4879514" y="3643862"/>
            <a:ext cx="1558501" cy="1232003"/>
            <a:chOff x="3474072" y="4724939"/>
            <a:chExt cx="1558501" cy="1232003"/>
          </a:xfrm>
        </p:grpSpPr>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5333" y="5256818"/>
              <a:ext cx="1159933" cy="400814"/>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33213" y="4806611"/>
              <a:ext cx="552053" cy="413507"/>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25909" y="4728903"/>
              <a:ext cx="807304" cy="571462"/>
            </a:xfrm>
            <a:prstGeom prst="rect">
              <a:avLst/>
            </a:prstGeom>
          </p:spPr>
        </p:pic>
        <p:sp>
          <p:nvSpPr>
            <p:cNvPr id="22" name="Rounded Rectangle 21"/>
            <p:cNvSpPr/>
            <p:nvPr/>
          </p:nvSpPr>
          <p:spPr bwMode="gray">
            <a:xfrm>
              <a:off x="3474072" y="4724939"/>
              <a:ext cx="1558501" cy="928729"/>
            </a:xfrm>
            <a:prstGeom prst="roundRect">
              <a:avLst/>
            </a:prstGeom>
            <a:noFill/>
            <a:ln w="44450">
              <a:headEnd/>
              <a:tailEnd/>
            </a:ln>
          </p:spPr>
          <p:style>
            <a:lnRef idx="2">
              <a:schemeClr val="accent4"/>
            </a:lnRef>
            <a:fillRef idx="1">
              <a:schemeClr val="lt1"/>
            </a:fillRef>
            <a:effectRef idx="0">
              <a:schemeClr val="accent4"/>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3776135" y="5649165"/>
              <a:ext cx="914033" cy="307777"/>
            </a:xfrm>
            <a:prstGeom prst="rect">
              <a:avLst/>
            </a:prstGeom>
          </p:spPr>
          <p:txBody>
            <a:bodyPr wrap="none">
              <a:spAutoFit/>
            </a:bodyPr>
            <a:lstStyle/>
            <a:p>
              <a:r>
                <a:rPr lang="cs-CZ" sz="1400" b="1" dirty="0" smtClean="0">
                  <a:solidFill>
                    <a:schemeClr val="accent4"/>
                  </a:solidFill>
                  <a:latin typeface="Arial" panose="020B0604020202020204" pitchFamily="34" charset="0"/>
                  <a:cs typeface="Arial" panose="020B0604020202020204" pitchFamily="34" charset="0"/>
                </a:rPr>
                <a:t>ZPRÁVY</a:t>
              </a:r>
              <a:endParaRPr lang="en-GB" sz="1400" b="1" dirty="0">
                <a:solidFill>
                  <a:schemeClr val="accent4"/>
                </a:solidFill>
                <a:latin typeface="Arial" panose="020B0604020202020204" pitchFamily="34" charset="0"/>
                <a:cs typeface="Arial" panose="020B0604020202020204" pitchFamily="34" charset="0"/>
              </a:endParaRPr>
            </a:p>
          </p:txBody>
        </p:sp>
      </p:grpSp>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37199" y="5486028"/>
            <a:ext cx="1557866" cy="778933"/>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16132" y="4905138"/>
            <a:ext cx="794976" cy="794976"/>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83461" y="4905138"/>
            <a:ext cx="766195" cy="766195"/>
          </a:xfrm>
          <a:prstGeom prst="rect">
            <a:avLst/>
          </a:prstGeom>
        </p:spPr>
      </p:pic>
      <p:sp>
        <p:nvSpPr>
          <p:cNvPr id="27" name="Rounded Rectangle 26"/>
          <p:cNvSpPr/>
          <p:nvPr/>
        </p:nvSpPr>
        <p:spPr bwMode="gray">
          <a:xfrm>
            <a:off x="3733998" y="4828679"/>
            <a:ext cx="1964267" cy="1252436"/>
          </a:xfrm>
          <a:prstGeom prst="roundRect">
            <a:avLst/>
          </a:prstGeom>
          <a:noFill/>
          <a:ln w="44450">
            <a:solidFill>
              <a:schemeClr val="accent5"/>
            </a:solidFill>
            <a:headEnd/>
            <a:tailEnd/>
          </a:ln>
        </p:spPr>
        <p:style>
          <a:lnRef idx="2">
            <a:schemeClr val="accent2"/>
          </a:lnRef>
          <a:fillRef idx="1">
            <a:schemeClr val="lt1"/>
          </a:fillRef>
          <a:effectRef idx="0">
            <a:schemeClr val="accent2"/>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28" name="Rectangle 27"/>
          <p:cNvSpPr/>
          <p:nvPr/>
        </p:nvSpPr>
        <p:spPr>
          <a:xfrm>
            <a:off x="4272104" y="6111072"/>
            <a:ext cx="684803" cy="307777"/>
          </a:xfrm>
          <a:prstGeom prst="rect">
            <a:avLst/>
          </a:prstGeom>
        </p:spPr>
        <p:txBody>
          <a:bodyPr wrap="none">
            <a:spAutoFit/>
          </a:bodyPr>
          <a:lstStyle/>
          <a:p>
            <a:r>
              <a:rPr lang="cs-CZ" sz="1400" b="1" dirty="0" smtClean="0">
                <a:solidFill>
                  <a:schemeClr val="accent5"/>
                </a:solidFill>
                <a:latin typeface="Arial" panose="020B0604020202020204" pitchFamily="34" charset="0"/>
                <a:cs typeface="Arial" panose="020B0604020202020204" pitchFamily="34" charset="0"/>
              </a:rPr>
              <a:t>VĚDA</a:t>
            </a:r>
            <a:endParaRPr lang="en-GB" sz="1400" b="1" dirty="0">
              <a:solidFill>
                <a:schemeClr val="accent5"/>
              </a:solidFill>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04383" y="3605123"/>
            <a:ext cx="1772073" cy="2233705"/>
          </a:xfrm>
          <a:prstGeom prst="rect">
            <a:avLst/>
          </a:prstGeom>
        </p:spPr>
      </p:pic>
    </p:spTree>
    <p:extLst>
      <p:ext uri="{BB962C8B-B14F-4D97-AF65-F5344CB8AC3E}">
        <p14:creationId xmlns:p14="http://schemas.microsoft.com/office/powerpoint/2010/main" val="333123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P spid="27"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Příklad 4. </a:t>
            </a:r>
            <a:r>
              <a:rPr lang="cs-CZ" sz="2800" smtClean="0">
                <a:solidFill>
                  <a:schemeClr val="tx2">
                    <a:lumMod val="75000"/>
                  </a:schemeClr>
                </a:solidFill>
                <a:latin typeface="Arial" panose="020B0604020202020204" pitchFamily="34" charset="0"/>
                <a:cs typeface="Arial" panose="020B0604020202020204" pitchFamily="34" charset="0"/>
              </a:rPr>
              <a:t>Doporučení produktu</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8</a:t>
            </a:fld>
            <a:endParaRPr lang="en-GB">
              <a:solidFill>
                <a:prstClr val="black">
                  <a:tint val="75000"/>
                </a:prstClr>
              </a:solidFill>
            </a:endParaRPr>
          </a:p>
        </p:txBody>
      </p:sp>
      <p:grpSp>
        <p:nvGrpSpPr>
          <p:cNvPr id="5" name="Group 4"/>
          <p:cNvGrpSpPr/>
          <p:nvPr/>
        </p:nvGrpSpPr>
        <p:grpSpPr>
          <a:xfrm>
            <a:off x="1024498" y="1540934"/>
            <a:ext cx="7095004" cy="1286935"/>
            <a:chOff x="389462" y="1540934"/>
            <a:chExt cx="7095004" cy="1286935"/>
          </a:xfrm>
        </p:grpSpPr>
        <p:sp>
          <p:nvSpPr>
            <p:cNvPr id="6" name="Can 5"/>
            <p:cNvSpPr/>
            <p:nvPr/>
          </p:nvSpPr>
          <p:spPr bwMode="gray">
            <a:xfrm>
              <a:off x="389462" y="1540935"/>
              <a:ext cx="1228813" cy="1286934"/>
            </a:xfrm>
            <a:prstGeom prst="can">
              <a:avLst/>
            </a:prstGeom>
            <a:solidFill>
              <a:schemeClr val="tx2">
                <a:lumMod val="75000"/>
              </a:schemeClr>
            </a:solidFill>
            <a:ln>
              <a:solidFill>
                <a:schemeClr val="tx2">
                  <a:lumMod val="60000"/>
                  <a:lumOff val="40000"/>
                </a:schemeClr>
              </a:solidFill>
              <a:headEnd/>
              <a:tailEnd/>
            </a:ln>
          </p:spPr>
          <p:style>
            <a:lnRef idx="0">
              <a:schemeClr val="accent2"/>
            </a:lnRef>
            <a:fillRef idx="3">
              <a:schemeClr val="accent2"/>
            </a:fillRef>
            <a:effectRef idx="3">
              <a:schemeClr val="accent2"/>
            </a:effectRef>
            <a:fontRef idx="minor">
              <a:schemeClr val="lt1"/>
            </a:fontRef>
          </p:style>
          <p:txBody>
            <a:bodyPr lIns="63500" tIns="0" rIns="64800" bIns="0" rtlCol="0" anchor="ctr"/>
            <a:lstStyle/>
            <a:p>
              <a:pPr algn="ctr">
                <a:spcBef>
                  <a:spcPct val="0"/>
                </a:spcBef>
                <a:buClrTx/>
                <a:buSzPct val="90000"/>
              </a:pPr>
              <a:r>
                <a:rPr lang="cs-CZ" b="1" dirty="0" smtClean="0">
                  <a:solidFill>
                    <a:schemeClr val="bg1"/>
                  </a:solidFill>
                  <a:latin typeface="Arial" panose="020B0604020202020204" pitchFamily="34" charset="0"/>
                  <a:cs typeface="Arial" panose="020B0604020202020204" pitchFamily="34" charset="0"/>
                </a:rPr>
                <a:t>DATA</a:t>
              </a:r>
              <a:endParaRPr lang="en-GB" b="1" dirty="0">
                <a:solidFill>
                  <a:schemeClr val="bg1"/>
                </a:solidFill>
                <a:latin typeface="Arial" panose="020B0604020202020204" pitchFamily="34" charset="0"/>
                <a:cs typeface="Arial" panose="020B0604020202020204" pitchFamily="34" charset="0"/>
              </a:endParaRPr>
            </a:p>
          </p:txBody>
        </p:sp>
        <p:sp>
          <p:nvSpPr>
            <p:cNvPr id="7" name="Right Arrow 6"/>
            <p:cNvSpPr/>
            <p:nvPr/>
          </p:nvSpPr>
          <p:spPr bwMode="gray">
            <a:xfrm>
              <a:off x="1921927" y="2091268"/>
              <a:ext cx="474140" cy="313266"/>
            </a:xfrm>
            <a:prstGeom prst="rightArrow">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8" name="Cube 7"/>
            <p:cNvSpPr/>
            <p:nvPr/>
          </p:nvSpPr>
          <p:spPr bwMode="gray">
            <a:xfrm>
              <a:off x="2734701" y="1540934"/>
              <a:ext cx="1845734" cy="1286934"/>
            </a:xfrm>
            <a:prstGeom prst="cube">
              <a:avLst/>
            </a:prstGeom>
            <a:ln>
              <a:headEnd/>
              <a:tailEnd/>
            </a:ln>
          </p:spPr>
          <p:style>
            <a:lnRef idx="0">
              <a:schemeClr val="accent1"/>
            </a:lnRef>
            <a:fillRef idx="3">
              <a:schemeClr val="accent1"/>
            </a:fillRef>
            <a:effectRef idx="3">
              <a:schemeClr val="accent1"/>
            </a:effectRef>
            <a:fontRef idx="minor">
              <a:schemeClr val="lt1"/>
            </a:fontRef>
          </p:style>
          <p:txBody>
            <a:bodyPr lIns="63500" tIns="0" rIns="64800" bIns="0" rtlCol="0" anchor="ctr"/>
            <a:lstStyle/>
            <a:p>
              <a:pPr algn="ctr">
                <a:spcBef>
                  <a:spcPct val="0"/>
                </a:spcBef>
                <a:buClrTx/>
                <a:buSzPct val="90000"/>
              </a:pPr>
              <a:r>
                <a:rPr lang="cs-CZ" sz="1600" b="1" dirty="0" smtClean="0">
                  <a:solidFill>
                    <a:schemeClr val="bg1"/>
                  </a:solidFill>
                  <a:latin typeface="Arial" panose="020B0604020202020204" pitchFamily="34" charset="0"/>
                  <a:cs typeface="Arial" panose="020B0604020202020204" pitchFamily="34" charset="0"/>
                </a:rPr>
                <a:t>ML METODY</a:t>
              </a:r>
              <a:endParaRPr lang="en-GB" sz="1600" b="1" dirty="0">
                <a:solidFill>
                  <a:schemeClr val="bg1"/>
                </a:solidFill>
                <a:latin typeface="Arial" panose="020B0604020202020204" pitchFamily="34" charset="0"/>
                <a:cs typeface="Arial" panose="020B0604020202020204" pitchFamily="34" charset="0"/>
              </a:endParaRPr>
            </a:p>
          </p:txBody>
        </p:sp>
        <p:sp>
          <p:nvSpPr>
            <p:cNvPr id="9" name="Cube 8"/>
            <p:cNvSpPr/>
            <p:nvPr/>
          </p:nvSpPr>
          <p:spPr bwMode="gray">
            <a:xfrm>
              <a:off x="5638732" y="1540934"/>
              <a:ext cx="1845734" cy="1286934"/>
            </a:xfrm>
            <a:prstGeom prst="cube">
              <a:avLst/>
            </a:prstGeom>
            <a:ln>
              <a:headEnd/>
              <a:tailEnd/>
            </a:ln>
          </p:spPr>
          <p:style>
            <a:lnRef idx="0">
              <a:schemeClr val="accent5"/>
            </a:lnRef>
            <a:fillRef idx="3">
              <a:schemeClr val="accent5"/>
            </a:fillRef>
            <a:effectRef idx="3">
              <a:schemeClr val="accent5"/>
            </a:effectRef>
            <a:fontRef idx="minor">
              <a:schemeClr val="lt1"/>
            </a:fontRef>
          </p:style>
          <p:txBody>
            <a:bodyPr lIns="63500" tIns="0" rIns="64800" bIns="0" rtlCol="0" anchor="ctr"/>
            <a:lstStyle/>
            <a:p>
              <a:pPr algn="ctr">
                <a:spcBef>
                  <a:spcPct val="0"/>
                </a:spcBef>
                <a:buClrTx/>
                <a:buSzPct val="90000"/>
              </a:pPr>
              <a:r>
                <a:rPr lang="cs-CZ" sz="1600" b="1" dirty="0" smtClean="0">
                  <a:solidFill>
                    <a:schemeClr val="bg1"/>
                  </a:solidFill>
                  <a:latin typeface="Arial" panose="020B0604020202020204" pitchFamily="34" charset="0"/>
                  <a:cs typeface="Arial" panose="020B0604020202020204" pitchFamily="34" charset="0"/>
                </a:rPr>
                <a:t>ZNALOST</a:t>
              </a:r>
              <a:endParaRPr lang="en-GB" sz="1600" b="1" dirty="0">
                <a:solidFill>
                  <a:schemeClr val="bg1"/>
                </a:solidFill>
                <a:latin typeface="Arial" panose="020B0604020202020204" pitchFamily="34" charset="0"/>
                <a:cs typeface="Arial" panose="020B0604020202020204" pitchFamily="34" charset="0"/>
              </a:endParaRPr>
            </a:p>
          </p:txBody>
        </p:sp>
        <p:sp>
          <p:nvSpPr>
            <p:cNvPr id="10" name="Right Arrow 9"/>
            <p:cNvSpPr/>
            <p:nvPr/>
          </p:nvSpPr>
          <p:spPr bwMode="gray">
            <a:xfrm>
              <a:off x="4876769" y="2091268"/>
              <a:ext cx="474140" cy="313266"/>
            </a:xfrm>
            <a:prstGeom prst="rightArrow">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grpSp>
      <p:pic>
        <p:nvPicPr>
          <p:cNvPr id="11" name="Picture 10"/>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88275" y="3899744"/>
            <a:ext cx="2260600" cy="1808480"/>
          </a:xfrm>
          <a:prstGeom prst="rect">
            <a:avLst/>
          </a:prstGeom>
        </p:spPr>
      </p:pic>
      <p:sp>
        <p:nvSpPr>
          <p:cNvPr id="12" name="TextBox 11"/>
          <p:cNvSpPr txBox="1"/>
          <p:nvPr/>
        </p:nvSpPr>
        <p:spPr bwMode="auto">
          <a:xfrm>
            <a:off x="4288381" y="5708224"/>
            <a:ext cx="706925" cy="215444"/>
          </a:xfrm>
          <a:prstGeom prst="rect">
            <a:avLst/>
          </a:prstGeom>
          <a:noFill/>
          <a:ln w="9525" algn="ctr">
            <a:noFill/>
            <a:miter lim="800000"/>
            <a:headEnd/>
            <a:tailEnd/>
          </a:ln>
          <a:effectLst/>
        </p:spPr>
        <p:txBody>
          <a:bodyPr wrap="none" lIns="0" tIns="0" rIns="0" bIns="0" rtlCol="0">
            <a:spAutoFit/>
          </a:bodyPr>
          <a:lstStyle/>
          <a:p>
            <a:r>
              <a:rPr lang="cs-CZ" sz="1400" dirty="0" smtClean="0">
                <a:latin typeface="Arial" panose="020B0604020202020204" pitchFamily="34" charset="0"/>
                <a:cs typeface="Arial" panose="020B0604020202020204" pitchFamily="34" charset="0"/>
              </a:rPr>
              <a:t>Produkty</a:t>
            </a:r>
            <a:endParaRPr lang="en-GB" sz="1400" dirty="0" smtClean="0">
              <a:latin typeface="Arial" panose="020B0604020202020204" pitchFamily="34" charset="0"/>
              <a:cs typeface="Arial" panose="020B0604020202020204" pitchFamily="34" charset="0"/>
            </a:endParaRPr>
          </a:p>
        </p:txBody>
      </p:sp>
      <p:sp>
        <p:nvSpPr>
          <p:cNvPr id="13" name="TextBox 12"/>
          <p:cNvSpPr txBox="1"/>
          <p:nvPr/>
        </p:nvSpPr>
        <p:spPr bwMode="auto">
          <a:xfrm rot="16200000">
            <a:off x="2986620" y="4696261"/>
            <a:ext cx="766235" cy="215444"/>
          </a:xfrm>
          <a:prstGeom prst="rect">
            <a:avLst/>
          </a:prstGeom>
          <a:noFill/>
          <a:ln w="9525" algn="ctr">
            <a:noFill/>
            <a:miter lim="800000"/>
            <a:headEnd/>
            <a:tailEnd/>
          </a:ln>
          <a:effectLst/>
        </p:spPr>
        <p:txBody>
          <a:bodyPr wrap="none" lIns="0" tIns="0" rIns="0" bIns="0" rtlCol="0">
            <a:spAutoFit/>
          </a:bodyPr>
          <a:lstStyle/>
          <a:p>
            <a:r>
              <a:rPr lang="cs-CZ" sz="1400" dirty="0" smtClean="0">
                <a:latin typeface="Arial" panose="020B0604020202020204" pitchFamily="34" charset="0"/>
                <a:cs typeface="Arial" panose="020B0604020202020204" pitchFamily="34" charset="0"/>
              </a:rPr>
              <a:t>Zákazníci</a:t>
            </a:r>
            <a:endParaRPr lang="en-GB" sz="1400" dirty="0" smtClean="0">
              <a:latin typeface="Arial" panose="020B0604020202020204" pitchFamily="34" charset="0"/>
              <a:cs typeface="Arial" panose="020B0604020202020204" pitchFamily="34" charset="0"/>
            </a:endParaRPr>
          </a:p>
        </p:txBody>
      </p:sp>
      <p:sp>
        <p:nvSpPr>
          <p:cNvPr id="14" name="TextBox 13"/>
          <p:cNvSpPr txBox="1"/>
          <p:nvPr/>
        </p:nvSpPr>
        <p:spPr bwMode="auto">
          <a:xfrm>
            <a:off x="861610" y="2999999"/>
            <a:ext cx="1932423" cy="215444"/>
          </a:xfrm>
          <a:prstGeom prst="rect">
            <a:avLst/>
          </a:prstGeom>
          <a:noFill/>
          <a:ln w="9525" algn="ctr">
            <a:noFill/>
            <a:miter lim="800000"/>
            <a:headEnd/>
            <a:tailEnd/>
          </a:ln>
          <a:effectLst/>
        </p:spPr>
        <p:txBody>
          <a:bodyPr wrap="square" lIns="0" tIns="0" rIns="0" bIns="0" rtlCol="0">
            <a:spAutoFit/>
          </a:bodyPr>
          <a:lstStyle/>
          <a:p>
            <a:r>
              <a:rPr lang="cs-CZ" sz="1400" dirty="0" smtClean="0">
                <a:solidFill>
                  <a:srgbClr val="002060"/>
                </a:solidFill>
                <a:latin typeface="Arial" panose="020B0604020202020204" pitchFamily="34" charset="0"/>
                <a:cs typeface="Arial" panose="020B0604020202020204" pitchFamily="34" charset="0"/>
              </a:rPr>
              <a:t>Historie vašich nákupů</a:t>
            </a:r>
            <a:endParaRPr lang="en-GB" sz="1400" b="1" u="sng" dirty="0" smtClean="0">
              <a:solidFill>
                <a:srgbClr val="002060"/>
              </a:solidFill>
              <a:latin typeface="Arial" panose="020B0604020202020204" pitchFamily="34" charset="0"/>
              <a:cs typeface="Arial" panose="020B0604020202020204" pitchFamily="34" charset="0"/>
            </a:endParaRPr>
          </a:p>
        </p:txBody>
      </p:sp>
      <p:sp>
        <p:nvSpPr>
          <p:cNvPr id="15" name="TextBox 14"/>
          <p:cNvSpPr txBox="1"/>
          <p:nvPr/>
        </p:nvSpPr>
        <p:spPr bwMode="auto">
          <a:xfrm>
            <a:off x="698093" y="5187101"/>
            <a:ext cx="1932423" cy="646331"/>
          </a:xfrm>
          <a:prstGeom prst="rect">
            <a:avLst/>
          </a:prstGeom>
          <a:noFill/>
          <a:ln w="9525" algn="ctr">
            <a:noFill/>
            <a:miter lim="800000"/>
            <a:headEnd/>
            <a:tailEnd/>
          </a:ln>
          <a:effectLst/>
        </p:spPr>
        <p:txBody>
          <a:bodyPr wrap="square" lIns="0" tIns="0" rIns="0" bIns="0" rtlCol="0">
            <a:spAutoFit/>
          </a:bodyPr>
          <a:lstStyle/>
          <a:p>
            <a:pPr algn="ctr"/>
            <a:r>
              <a:rPr lang="cs-CZ" sz="1400" dirty="0" smtClean="0">
                <a:solidFill>
                  <a:srgbClr val="002060"/>
                </a:solidFill>
                <a:latin typeface="Arial" panose="020B0604020202020204" pitchFamily="34" charset="0"/>
                <a:cs typeface="Arial" panose="020B0604020202020204" pitchFamily="34" charset="0"/>
              </a:rPr>
              <a:t>+</a:t>
            </a:r>
          </a:p>
          <a:p>
            <a:pPr algn="ctr"/>
            <a:r>
              <a:rPr lang="cs-CZ" sz="1400" dirty="0" smtClean="0">
                <a:solidFill>
                  <a:srgbClr val="002060"/>
                </a:solidFill>
                <a:latin typeface="Arial" panose="020B0604020202020204" pitchFamily="34" charset="0"/>
                <a:cs typeface="Arial" panose="020B0604020202020204" pitchFamily="34" charset="0"/>
              </a:rPr>
              <a:t>Historie nákupů ostatních zákazníků </a:t>
            </a:r>
            <a:endParaRPr lang="en-GB" sz="1400" dirty="0" smtClean="0">
              <a:solidFill>
                <a:srgbClr val="00206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047" y="3412065"/>
            <a:ext cx="2553056" cy="1581371"/>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1727" y="3445460"/>
            <a:ext cx="2619659" cy="1741641"/>
          </a:xfrm>
          <a:prstGeom prst="rect">
            <a:avLst/>
          </a:prstGeom>
        </p:spPr>
      </p:pic>
    </p:spTree>
    <p:extLst>
      <p:ext uri="{BB962C8B-B14F-4D97-AF65-F5344CB8AC3E}">
        <p14:creationId xmlns:p14="http://schemas.microsoft.com/office/powerpoint/2010/main" val="333123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cs-CZ" sz="2800" b="1" smtClean="0">
                <a:solidFill>
                  <a:schemeClr val="tx2">
                    <a:lumMod val="75000"/>
                  </a:schemeClr>
                </a:solidFill>
                <a:latin typeface="Arial" panose="020B0604020202020204" pitchFamily="34" charset="0"/>
                <a:cs typeface="Arial" panose="020B0604020202020204" pitchFamily="34" charset="0"/>
              </a:rPr>
              <a:t>Příklad 4. </a:t>
            </a:r>
            <a:r>
              <a:rPr lang="cs-CZ" sz="2800" smtClean="0">
                <a:solidFill>
                  <a:schemeClr val="tx2">
                    <a:lumMod val="75000"/>
                  </a:schemeClr>
                </a:solidFill>
                <a:latin typeface="Arial" panose="020B0604020202020204" pitchFamily="34" charset="0"/>
                <a:cs typeface="Arial" panose="020B0604020202020204" pitchFamily="34" charset="0"/>
              </a:rPr>
              <a:t>Doporučení produktu</a:t>
            </a:r>
            <a:endParaRPr lang="en-GB" sz="2800">
              <a:solidFill>
                <a:schemeClr val="tx2">
                  <a:lumMod val="75000"/>
                </a:schemeClr>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4B683436-66C9-4D55-9A7D-573DD4663AAE}" type="slidenum">
              <a:rPr lang="en-GB">
                <a:solidFill>
                  <a:prstClr val="black">
                    <a:tint val="75000"/>
                  </a:prstClr>
                </a:solidFill>
              </a:rPr>
              <a:pPr/>
              <a:t>9</a:t>
            </a:fld>
            <a:endParaRPr lang="en-GB">
              <a:solidFill>
                <a:prstClr val="black">
                  <a:tint val="75000"/>
                </a:prstClr>
              </a:solidFill>
            </a:endParaRPr>
          </a:p>
        </p:txBody>
      </p:sp>
      <p:grpSp>
        <p:nvGrpSpPr>
          <p:cNvPr id="5" name="Group 4"/>
          <p:cNvGrpSpPr/>
          <p:nvPr/>
        </p:nvGrpSpPr>
        <p:grpSpPr>
          <a:xfrm>
            <a:off x="1024498" y="1540934"/>
            <a:ext cx="7095004" cy="1286935"/>
            <a:chOff x="389462" y="1540934"/>
            <a:chExt cx="7095004" cy="1286935"/>
          </a:xfrm>
        </p:grpSpPr>
        <p:sp>
          <p:nvSpPr>
            <p:cNvPr id="6" name="Can 5"/>
            <p:cNvSpPr/>
            <p:nvPr/>
          </p:nvSpPr>
          <p:spPr bwMode="gray">
            <a:xfrm>
              <a:off x="389462" y="1540935"/>
              <a:ext cx="1228813" cy="1286934"/>
            </a:xfrm>
            <a:prstGeom prst="can">
              <a:avLst/>
            </a:prstGeom>
            <a:solidFill>
              <a:schemeClr val="tx2">
                <a:lumMod val="75000"/>
              </a:schemeClr>
            </a:solidFill>
            <a:ln>
              <a:solidFill>
                <a:schemeClr val="tx2">
                  <a:lumMod val="60000"/>
                  <a:lumOff val="40000"/>
                </a:schemeClr>
              </a:solidFill>
              <a:headEnd/>
              <a:tailEnd/>
            </a:ln>
          </p:spPr>
          <p:style>
            <a:lnRef idx="0">
              <a:schemeClr val="accent1"/>
            </a:lnRef>
            <a:fillRef idx="3">
              <a:schemeClr val="accent1"/>
            </a:fillRef>
            <a:effectRef idx="3">
              <a:schemeClr val="accent1"/>
            </a:effectRef>
            <a:fontRef idx="minor">
              <a:schemeClr val="lt1"/>
            </a:fontRef>
          </p:style>
          <p:txBody>
            <a:bodyPr lIns="63500" tIns="0" rIns="64800" bIns="0" rtlCol="0" anchor="ctr"/>
            <a:lstStyle/>
            <a:p>
              <a:pPr algn="ctr">
                <a:spcBef>
                  <a:spcPct val="0"/>
                </a:spcBef>
                <a:buClrTx/>
                <a:buSzPct val="90000"/>
              </a:pPr>
              <a:r>
                <a:rPr lang="cs-CZ" b="1" dirty="0" smtClean="0">
                  <a:solidFill>
                    <a:schemeClr val="bg1"/>
                  </a:solidFill>
                  <a:latin typeface="Arial" panose="020B0604020202020204" pitchFamily="34" charset="0"/>
                  <a:cs typeface="Arial" panose="020B0604020202020204" pitchFamily="34" charset="0"/>
                </a:rPr>
                <a:t>DATA</a:t>
              </a:r>
              <a:endParaRPr lang="en-GB" b="1" dirty="0">
                <a:solidFill>
                  <a:schemeClr val="bg1"/>
                </a:solidFill>
                <a:latin typeface="Arial" panose="020B0604020202020204" pitchFamily="34" charset="0"/>
                <a:cs typeface="Arial" panose="020B0604020202020204" pitchFamily="34" charset="0"/>
              </a:endParaRPr>
            </a:p>
          </p:txBody>
        </p:sp>
        <p:sp>
          <p:nvSpPr>
            <p:cNvPr id="7" name="Right Arrow 6"/>
            <p:cNvSpPr/>
            <p:nvPr/>
          </p:nvSpPr>
          <p:spPr bwMode="gray">
            <a:xfrm>
              <a:off x="1921927" y="2091268"/>
              <a:ext cx="474140" cy="313266"/>
            </a:xfrm>
            <a:prstGeom prst="rightArrow">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sp>
          <p:nvSpPr>
            <p:cNvPr id="8" name="Cube 7"/>
            <p:cNvSpPr/>
            <p:nvPr/>
          </p:nvSpPr>
          <p:spPr bwMode="gray">
            <a:xfrm>
              <a:off x="2734701" y="1540934"/>
              <a:ext cx="1845734" cy="1286934"/>
            </a:xfrm>
            <a:prstGeom prst="cube">
              <a:avLst/>
            </a:prstGeom>
            <a:ln>
              <a:headEnd/>
              <a:tailEnd/>
            </a:ln>
          </p:spPr>
          <p:style>
            <a:lnRef idx="0">
              <a:schemeClr val="accent1"/>
            </a:lnRef>
            <a:fillRef idx="3">
              <a:schemeClr val="accent1"/>
            </a:fillRef>
            <a:effectRef idx="3">
              <a:schemeClr val="accent1"/>
            </a:effectRef>
            <a:fontRef idx="minor">
              <a:schemeClr val="lt1"/>
            </a:fontRef>
          </p:style>
          <p:txBody>
            <a:bodyPr lIns="63500" tIns="0" rIns="64800" bIns="0" rtlCol="0" anchor="ctr"/>
            <a:lstStyle/>
            <a:p>
              <a:pPr algn="ctr">
                <a:spcBef>
                  <a:spcPct val="0"/>
                </a:spcBef>
                <a:buClrTx/>
                <a:buSzPct val="90000"/>
              </a:pPr>
              <a:r>
                <a:rPr lang="cs-CZ" sz="1600" b="1">
                  <a:solidFill>
                    <a:schemeClr val="bg1"/>
                  </a:solidFill>
                  <a:latin typeface="Arial" panose="020B0604020202020204" pitchFamily="34" charset="0"/>
                  <a:cs typeface="Arial" panose="020B0604020202020204" pitchFamily="34" charset="0"/>
                </a:rPr>
                <a:t>ML</a:t>
              </a:r>
              <a:r>
                <a:rPr lang="cs-CZ" sz="1400" b="1">
                  <a:solidFill>
                    <a:schemeClr val="bg1"/>
                  </a:solidFill>
                  <a:latin typeface="Arial" panose="020B0604020202020204" pitchFamily="34" charset="0"/>
                  <a:cs typeface="Arial" panose="020B0604020202020204" pitchFamily="34" charset="0"/>
                </a:rPr>
                <a:t> </a:t>
              </a:r>
              <a:r>
                <a:rPr lang="cs-CZ" sz="1600" b="1">
                  <a:solidFill>
                    <a:schemeClr val="bg1"/>
                  </a:solidFill>
                  <a:latin typeface="Arial" panose="020B0604020202020204" pitchFamily="34" charset="0"/>
                  <a:cs typeface="Arial" panose="020B0604020202020204" pitchFamily="34" charset="0"/>
                </a:rPr>
                <a:t>METODY</a:t>
              </a:r>
              <a:endParaRPr lang="en-GB" sz="1400" b="1" dirty="0">
                <a:solidFill>
                  <a:schemeClr val="bg1"/>
                </a:solidFill>
                <a:latin typeface="Arial" panose="020B0604020202020204" pitchFamily="34" charset="0"/>
                <a:cs typeface="Arial" panose="020B0604020202020204" pitchFamily="34" charset="0"/>
              </a:endParaRPr>
            </a:p>
          </p:txBody>
        </p:sp>
        <p:sp>
          <p:nvSpPr>
            <p:cNvPr id="9" name="Cube 8"/>
            <p:cNvSpPr/>
            <p:nvPr/>
          </p:nvSpPr>
          <p:spPr bwMode="gray">
            <a:xfrm>
              <a:off x="5638732" y="1540934"/>
              <a:ext cx="1845734" cy="1286934"/>
            </a:xfrm>
            <a:prstGeom prst="cube">
              <a:avLst/>
            </a:prstGeom>
            <a:ln>
              <a:headEnd/>
              <a:tailEnd/>
            </a:ln>
          </p:spPr>
          <p:style>
            <a:lnRef idx="0">
              <a:schemeClr val="accent5"/>
            </a:lnRef>
            <a:fillRef idx="3">
              <a:schemeClr val="accent5"/>
            </a:fillRef>
            <a:effectRef idx="3">
              <a:schemeClr val="accent5"/>
            </a:effectRef>
            <a:fontRef idx="minor">
              <a:schemeClr val="lt1"/>
            </a:fontRef>
          </p:style>
          <p:txBody>
            <a:bodyPr lIns="63500" tIns="0" rIns="64800" bIns="0" rtlCol="0" anchor="ctr"/>
            <a:lstStyle/>
            <a:p>
              <a:pPr algn="ctr">
                <a:spcBef>
                  <a:spcPct val="0"/>
                </a:spcBef>
                <a:buClrTx/>
                <a:buSzPct val="90000"/>
              </a:pPr>
              <a:r>
                <a:rPr lang="cs-CZ" sz="1600" b="1" dirty="0" smtClean="0">
                  <a:solidFill>
                    <a:schemeClr val="bg1"/>
                  </a:solidFill>
                  <a:latin typeface="Arial" panose="020B0604020202020204" pitchFamily="34" charset="0"/>
                  <a:cs typeface="Arial" panose="020B0604020202020204" pitchFamily="34" charset="0"/>
                </a:rPr>
                <a:t>ZNALOST</a:t>
              </a:r>
              <a:endParaRPr lang="en-GB" sz="1600" b="1" dirty="0">
                <a:solidFill>
                  <a:schemeClr val="bg1"/>
                </a:solidFill>
                <a:latin typeface="Arial" panose="020B0604020202020204" pitchFamily="34" charset="0"/>
                <a:cs typeface="Arial" panose="020B0604020202020204" pitchFamily="34" charset="0"/>
              </a:endParaRPr>
            </a:p>
          </p:txBody>
        </p:sp>
        <p:sp>
          <p:nvSpPr>
            <p:cNvPr id="10" name="Right Arrow 9"/>
            <p:cNvSpPr/>
            <p:nvPr/>
          </p:nvSpPr>
          <p:spPr bwMode="gray">
            <a:xfrm>
              <a:off x="4876769" y="2091268"/>
              <a:ext cx="474140" cy="313266"/>
            </a:xfrm>
            <a:prstGeom prst="rightArrow">
              <a:avLst/>
            </a:prstGeom>
            <a:ln>
              <a:headEnd/>
              <a:tailEnd/>
            </a:ln>
          </p:spPr>
          <p:style>
            <a:lnRef idx="1">
              <a:schemeClr val="accent4"/>
            </a:lnRef>
            <a:fillRef idx="3">
              <a:schemeClr val="accent4"/>
            </a:fillRef>
            <a:effectRef idx="2">
              <a:schemeClr val="accent4"/>
            </a:effectRef>
            <a:fontRef idx="minor">
              <a:schemeClr val="lt1"/>
            </a:fontRef>
          </p:style>
          <p:txBody>
            <a:bodyPr lIns="63500" tIns="0" rIns="64800" bIns="0" rtlCol="0" anchor="ctr"/>
            <a:lstStyle/>
            <a:p>
              <a:pPr algn="ctr">
                <a:spcBef>
                  <a:spcPct val="0"/>
                </a:spcBef>
                <a:buClrTx/>
                <a:buSzPct val="90000"/>
              </a:pPr>
              <a:endParaRPr lang="en-GB" sz="1600" b="1" dirty="0">
                <a:solidFill>
                  <a:schemeClr val="bg1"/>
                </a:solidFill>
                <a:latin typeface="Arial" panose="020B0604020202020204" pitchFamily="34" charset="0"/>
                <a:cs typeface="Arial" panose="020B0604020202020204" pitchFamily="34" charset="0"/>
              </a:endParaRPr>
            </a:p>
          </p:txBody>
        </p:sp>
      </p:grpSp>
      <p:sp>
        <p:nvSpPr>
          <p:cNvPr id="11" name="TextBox 10"/>
          <p:cNvSpPr txBox="1"/>
          <p:nvPr/>
        </p:nvSpPr>
        <p:spPr bwMode="auto">
          <a:xfrm>
            <a:off x="861610" y="2999999"/>
            <a:ext cx="1932423" cy="215444"/>
          </a:xfrm>
          <a:prstGeom prst="rect">
            <a:avLst/>
          </a:prstGeom>
          <a:noFill/>
          <a:ln w="9525" algn="ctr">
            <a:noFill/>
            <a:miter lim="800000"/>
            <a:headEnd/>
            <a:tailEnd/>
          </a:ln>
          <a:effectLst/>
        </p:spPr>
        <p:txBody>
          <a:bodyPr wrap="square" lIns="0" tIns="0" rIns="0" bIns="0" rtlCol="0">
            <a:spAutoFit/>
          </a:bodyPr>
          <a:lstStyle/>
          <a:p>
            <a:r>
              <a:rPr lang="cs-CZ" sz="1400" dirty="0" smtClean="0">
                <a:solidFill>
                  <a:schemeClr val="tx2">
                    <a:lumMod val="75000"/>
                  </a:schemeClr>
                </a:solidFill>
                <a:latin typeface="Arial" panose="020B0604020202020204" pitchFamily="34" charset="0"/>
                <a:cs typeface="Arial" panose="020B0604020202020204" pitchFamily="34" charset="0"/>
              </a:rPr>
              <a:t>Historie vašich nákupů</a:t>
            </a:r>
            <a:endParaRPr lang="en-GB" sz="1400" b="1" u="sng" dirty="0" smtClean="0">
              <a:solidFill>
                <a:schemeClr val="tx2">
                  <a:lumMod val="75000"/>
                </a:schemeClr>
              </a:solidFill>
              <a:latin typeface="Arial" panose="020B0604020202020204" pitchFamily="34" charset="0"/>
              <a:cs typeface="Arial" panose="020B0604020202020204" pitchFamily="34" charset="0"/>
            </a:endParaRPr>
          </a:p>
        </p:txBody>
      </p:sp>
      <p:sp>
        <p:nvSpPr>
          <p:cNvPr id="12" name="TextBox 11"/>
          <p:cNvSpPr txBox="1"/>
          <p:nvPr/>
        </p:nvSpPr>
        <p:spPr bwMode="auto">
          <a:xfrm>
            <a:off x="698093" y="5187101"/>
            <a:ext cx="1932423" cy="646331"/>
          </a:xfrm>
          <a:prstGeom prst="rect">
            <a:avLst/>
          </a:prstGeom>
          <a:noFill/>
          <a:ln w="9525" algn="ctr">
            <a:noFill/>
            <a:miter lim="800000"/>
            <a:headEnd/>
            <a:tailEnd/>
          </a:ln>
          <a:effectLst/>
        </p:spPr>
        <p:txBody>
          <a:bodyPr wrap="square" lIns="0" tIns="0" rIns="0" bIns="0" rtlCol="0">
            <a:spAutoFit/>
          </a:bodyPr>
          <a:lstStyle/>
          <a:p>
            <a:pPr algn="ctr"/>
            <a:r>
              <a:rPr lang="cs-CZ" sz="1400" dirty="0" smtClean="0">
                <a:solidFill>
                  <a:schemeClr val="tx2">
                    <a:lumMod val="75000"/>
                  </a:schemeClr>
                </a:solidFill>
                <a:latin typeface="Arial" panose="020B0604020202020204" pitchFamily="34" charset="0"/>
                <a:cs typeface="Arial" panose="020B0604020202020204" pitchFamily="34" charset="0"/>
              </a:rPr>
              <a:t>+</a:t>
            </a:r>
          </a:p>
          <a:p>
            <a:pPr algn="ctr"/>
            <a:r>
              <a:rPr lang="cs-CZ" sz="1400" dirty="0" smtClean="0">
                <a:solidFill>
                  <a:schemeClr val="tx2">
                    <a:lumMod val="75000"/>
                  </a:schemeClr>
                </a:solidFill>
                <a:latin typeface="Arial" panose="020B0604020202020204" pitchFamily="34" charset="0"/>
                <a:cs typeface="Arial" panose="020B0604020202020204" pitchFamily="34" charset="0"/>
              </a:rPr>
              <a:t>Historie nákupů ostatních zákazníků </a:t>
            </a:r>
            <a:endParaRPr lang="en-GB" sz="1400" dirty="0" smtClean="0">
              <a:solidFill>
                <a:schemeClr val="tx2">
                  <a:lumMod val="75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3356450" y="2999999"/>
            <a:ext cx="974626" cy="276999"/>
          </a:xfrm>
          <a:prstGeom prst="rect">
            <a:avLst/>
          </a:prstGeom>
          <a:noFill/>
          <a:ln w="9525" algn="ctr">
            <a:noFill/>
            <a:miter lim="800000"/>
            <a:headEnd/>
            <a:tailEnd/>
          </a:ln>
          <a:effectLst/>
        </p:spPr>
        <p:txBody>
          <a:bodyPr wrap="none" lIns="0" tIns="0" rIns="0" bIns="0" rtlCol="0">
            <a:spAutoFit/>
          </a:bodyPr>
          <a:lstStyle/>
          <a:p>
            <a:r>
              <a:rPr lang="cs-CZ" b="1" dirty="0" smtClean="0">
                <a:solidFill>
                  <a:schemeClr val="tx2">
                    <a:lumMod val="75000"/>
                  </a:schemeClr>
                </a:solidFill>
                <a:latin typeface="Arial" panose="020B0604020202020204" pitchFamily="34" charset="0"/>
                <a:cs typeface="Arial" panose="020B0604020202020204" pitchFamily="34" charset="0"/>
              </a:rPr>
              <a:t>Zákazník</a:t>
            </a:r>
            <a:endParaRPr lang="en-GB" b="1" dirty="0" smtClean="0">
              <a:solidFill>
                <a:schemeClr val="tx2">
                  <a:lumMod val="75000"/>
                </a:schemeClr>
              </a:solidFill>
              <a:latin typeface="Arial" panose="020B0604020202020204" pitchFamily="34" charset="0"/>
              <a:cs typeface="Arial" panose="020B0604020202020204" pitchFamily="34" charset="0"/>
            </a:endParaRPr>
          </a:p>
        </p:txBody>
      </p:sp>
      <p:sp>
        <p:nvSpPr>
          <p:cNvPr id="14" name="Rectangle 13"/>
          <p:cNvSpPr/>
          <p:nvPr/>
        </p:nvSpPr>
        <p:spPr bwMode="gray">
          <a:xfrm>
            <a:off x="3822972" y="3336269"/>
            <a:ext cx="1244604" cy="26206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63500" tIns="0" rIns="64800" bIns="0" rtlCol="0" anchor="ctr"/>
          <a:lstStyle/>
          <a:p>
            <a:pPr algn="ctr">
              <a:spcBef>
                <a:spcPct val="0"/>
              </a:spcBef>
              <a:buClrTx/>
              <a:buSzPct val="90000"/>
            </a:pPr>
            <a:r>
              <a:rPr lang="cs-CZ" sz="1200" b="1" dirty="0" smtClean="0">
                <a:solidFill>
                  <a:schemeClr val="tx1"/>
                </a:solidFill>
                <a:latin typeface="Arial" panose="020B0604020202020204" pitchFamily="34" charset="0"/>
                <a:cs typeface="Arial" panose="020B0604020202020204" pitchFamily="34" charset="0"/>
              </a:rPr>
              <a:t>Vlastnosti</a:t>
            </a:r>
            <a:endParaRPr lang="en-GB" sz="1200" b="1"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bwMode="gray">
          <a:xfrm>
            <a:off x="3814779" y="3824824"/>
            <a:ext cx="1244604" cy="26206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63500" tIns="0" rIns="64800" bIns="0" rtlCol="0" anchor="ctr"/>
          <a:lstStyle/>
          <a:p>
            <a:pPr algn="ctr">
              <a:spcBef>
                <a:spcPct val="0"/>
              </a:spcBef>
              <a:buClrTx/>
              <a:buSzPct val="90000"/>
            </a:pPr>
            <a:r>
              <a:rPr lang="cs-CZ" sz="1200" b="1" dirty="0" smtClean="0">
                <a:solidFill>
                  <a:schemeClr val="tx1"/>
                </a:solidFill>
                <a:latin typeface="Arial" panose="020B0604020202020204" pitchFamily="34" charset="0"/>
                <a:cs typeface="Arial" panose="020B0604020202020204" pitchFamily="34" charset="0"/>
              </a:rPr>
              <a:t>Vlastnosti</a:t>
            </a:r>
            <a:endParaRPr lang="en-GB" sz="1200" b="1"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bwMode="gray">
          <a:xfrm>
            <a:off x="3814779" y="4313379"/>
            <a:ext cx="1244604" cy="26206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63500" tIns="0" rIns="64800" bIns="0" rtlCol="0" anchor="ctr"/>
          <a:lstStyle/>
          <a:p>
            <a:pPr algn="ctr">
              <a:spcBef>
                <a:spcPct val="0"/>
              </a:spcBef>
              <a:buClrTx/>
              <a:buSzPct val="90000"/>
            </a:pPr>
            <a:r>
              <a:rPr lang="cs-CZ" sz="1200" b="1" dirty="0" smtClean="0">
                <a:solidFill>
                  <a:schemeClr val="tx1"/>
                </a:solidFill>
                <a:latin typeface="Arial" panose="020B0604020202020204" pitchFamily="34" charset="0"/>
                <a:cs typeface="Arial" panose="020B0604020202020204" pitchFamily="34" charset="0"/>
              </a:rPr>
              <a:t>Vlastnosti</a:t>
            </a:r>
            <a:endParaRPr lang="en-GB" sz="1200" b="1" dirty="0">
              <a:solidFill>
                <a:schemeClr val="tx1"/>
              </a:solidFill>
              <a:latin typeface="Arial" panose="020B0604020202020204" pitchFamily="34" charset="0"/>
              <a:cs typeface="Arial" panose="020B0604020202020204" pitchFamily="34" charset="0"/>
            </a:endParaRPr>
          </a:p>
        </p:txBody>
      </p:sp>
      <p:pic>
        <p:nvPicPr>
          <p:cNvPr id="17" name="Picture 2" descr="C:\Users\miklovaz\AppData\Local\Microsoft\Windows\Temporary Internet Files\Content.IE5\64QCW9CN\large-stick-man-figure-running-0-11595[1].gif"/>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9737" y="3276807"/>
            <a:ext cx="288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miklovaz\AppData\Local\Microsoft\Windows\Temporary Internet Files\Content.IE5\URJXHUI3\large-Blue-Man-Pointing-To-His-Head-33.3-2448[1].gif"/>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370353" y="3728751"/>
            <a:ext cx="245455" cy="396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Users\miklovaz\AppData\Local\Microsoft\Windows\Temporary Internet Files\Content.IE5\LX5PH7MS\large-stick-figure-man-jumping-66.6-11598[1].gif"/>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353418" y="4223980"/>
            <a:ext cx="283042" cy="35993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bwMode="auto">
          <a:xfrm>
            <a:off x="3356450" y="4769533"/>
            <a:ext cx="872034" cy="276999"/>
          </a:xfrm>
          <a:prstGeom prst="rect">
            <a:avLst/>
          </a:prstGeom>
          <a:noFill/>
          <a:ln w="9525" algn="ctr">
            <a:noFill/>
            <a:miter lim="800000"/>
            <a:headEnd/>
            <a:tailEnd/>
          </a:ln>
          <a:effectLst/>
        </p:spPr>
        <p:txBody>
          <a:bodyPr wrap="none" lIns="0" tIns="0" rIns="0" bIns="0" rtlCol="0">
            <a:spAutoFit/>
          </a:bodyPr>
          <a:lstStyle/>
          <a:p>
            <a:r>
              <a:rPr lang="cs-CZ" b="1" dirty="0" smtClean="0">
                <a:solidFill>
                  <a:srgbClr val="7030A0"/>
                </a:solidFill>
                <a:latin typeface="Arial" panose="020B0604020202020204" pitchFamily="34" charset="0"/>
                <a:cs typeface="Arial" panose="020B0604020202020204" pitchFamily="34" charset="0"/>
              </a:rPr>
              <a:t>Produkt</a:t>
            </a:r>
            <a:endParaRPr lang="en-GB" b="1" dirty="0" smtClean="0">
              <a:solidFill>
                <a:srgbClr val="7030A0"/>
              </a:solidFill>
              <a:latin typeface="Arial" panose="020B0604020202020204" pitchFamily="34" charset="0"/>
              <a:cs typeface="Arial" panose="020B0604020202020204" pitchFamily="34" charset="0"/>
            </a:endParaRPr>
          </a:p>
        </p:txBody>
      </p:sp>
      <p:sp>
        <p:nvSpPr>
          <p:cNvPr id="21" name="Rectangle 20"/>
          <p:cNvSpPr/>
          <p:nvPr/>
        </p:nvSpPr>
        <p:spPr bwMode="gray">
          <a:xfrm>
            <a:off x="3831165" y="5187101"/>
            <a:ext cx="1244604" cy="26206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63500" tIns="0" rIns="64800" bIns="0" rtlCol="0" anchor="ctr"/>
          <a:lstStyle/>
          <a:p>
            <a:pPr algn="ctr">
              <a:spcBef>
                <a:spcPct val="0"/>
              </a:spcBef>
              <a:buClrTx/>
              <a:buSzPct val="90000"/>
            </a:pPr>
            <a:r>
              <a:rPr lang="cs-CZ" sz="1200" b="1" dirty="0" smtClean="0">
                <a:solidFill>
                  <a:schemeClr val="tx1"/>
                </a:solidFill>
                <a:latin typeface="Arial" panose="020B0604020202020204" pitchFamily="34" charset="0"/>
                <a:cs typeface="Arial" panose="020B0604020202020204" pitchFamily="34" charset="0"/>
              </a:rPr>
              <a:t>Vlastnosti</a:t>
            </a:r>
            <a:endParaRPr lang="en-GB" sz="1200" b="1"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bwMode="gray">
          <a:xfrm>
            <a:off x="3822972" y="5675656"/>
            <a:ext cx="1244604" cy="26206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63500" tIns="0" rIns="64800" bIns="0" rtlCol="0" anchor="ctr"/>
          <a:lstStyle/>
          <a:p>
            <a:pPr algn="ctr">
              <a:spcBef>
                <a:spcPct val="0"/>
              </a:spcBef>
              <a:buClrTx/>
              <a:buSzPct val="90000"/>
            </a:pPr>
            <a:r>
              <a:rPr lang="cs-CZ" sz="1200" b="1" dirty="0" smtClean="0">
                <a:solidFill>
                  <a:schemeClr val="tx1"/>
                </a:solidFill>
                <a:latin typeface="Arial" panose="020B0604020202020204" pitchFamily="34" charset="0"/>
                <a:cs typeface="Arial" panose="020B0604020202020204" pitchFamily="34" charset="0"/>
              </a:rPr>
              <a:t>Vlastnosti</a:t>
            </a:r>
            <a:endParaRPr lang="en-GB" sz="1200" b="1"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bwMode="gray">
          <a:xfrm>
            <a:off x="3822972" y="6164211"/>
            <a:ext cx="1244604" cy="26206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63500" tIns="0" rIns="64800" bIns="0" rtlCol="0" anchor="ctr"/>
          <a:lstStyle/>
          <a:p>
            <a:pPr algn="ctr">
              <a:spcBef>
                <a:spcPct val="0"/>
              </a:spcBef>
              <a:buClrTx/>
              <a:buSzPct val="90000"/>
            </a:pPr>
            <a:r>
              <a:rPr lang="cs-CZ" sz="1200" b="1" dirty="0" smtClean="0">
                <a:solidFill>
                  <a:schemeClr val="tx1"/>
                </a:solidFill>
                <a:latin typeface="Arial" panose="020B0604020202020204" pitchFamily="34" charset="0"/>
                <a:cs typeface="Arial" panose="020B0604020202020204" pitchFamily="34" charset="0"/>
              </a:rPr>
              <a:t>Vlastnosti</a:t>
            </a:r>
            <a:endParaRPr lang="en-GB" sz="1200" b="1" dirty="0">
              <a:solidFill>
                <a:schemeClr val="tx1"/>
              </a:solidFill>
              <a:latin typeface="Arial" panose="020B0604020202020204" pitchFamily="34" charset="0"/>
              <a:cs typeface="Arial" panose="020B0604020202020204" pitchFamily="34" charset="0"/>
            </a:endParaRPr>
          </a:p>
        </p:txBody>
      </p:sp>
      <p:pic>
        <p:nvPicPr>
          <p:cNvPr id="24" name="Picture 7" descr="C:\Users\miklovaz\AppData\Local\Microsoft\Windows\Temporary Internet Files\Content.IE5\URJXHUI3\box-opened[1].pn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3243201" y="5082473"/>
            <a:ext cx="499758" cy="36669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C:\Users\miklovaz\AppData\Local\Microsoft\Windows\Temporary Internet Files\Content.IE5\LX5PH7MS\closed-box-10119-large[1].png"/>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18447" y="5612620"/>
            <a:ext cx="524512" cy="38813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C:\Users\miklovaz\AppData\Local\Microsoft\Windows\Temporary Internet Files\Content.IE5\LX5PH7MS\box-cartone[1].png"/>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3252681" y="5980537"/>
            <a:ext cx="489912" cy="48991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8047" y="3412065"/>
            <a:ext cx="2553056" cy="1581371"/>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21727" y="3445460"/>
            <a:ext cx="2619659" cy="1741641"/>
          </a:xfrm>
          <a:prstGeom prst="rect">
            <a:avLst/>
          </a:prstGeom>
        </p:spPr>
      </p:pic>
    </p:spTree>
    <p:extLst>
      <p:ext uri="{BB962C8B-B14F-4D97-AF65-F5344CB8AC3E}">
        <p14:creationId xmlns:p14="http://schemas.microsoft.com/office/powerpoint/2010/main" val="193343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4203</TotalTime>
  <Words>1702</Words>
  <Application>Microsoft Office PowerPoint</Application>
  <PresentationFormat>On-screen Show (4:3)</PresentationFormat>
  <Paragraphs>378</Paragraphs>
  <Slides>40</Slides>
  <Notes>9</Notes>
  <HiddenSlides>5</HiddenSlides>
  <MMClips>1</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Kilter</vt:lpstr>
      <vt:lpstr>Office Theme</vt:lpstr>
      <vt:lpstr>Data Science aneb BigData v praxi</vt:lpstr>
      <vt:lpstr>Co je Data Science?</vt:lpstr>
      <vt:lpstr>Co Data Scientista dělá?</vt:lpstr>
      <vt:lpstr>Různé přístupy</vt:lpstr>
      <vt:lpstr>Příklad 1. Predikce ceny rodinného domu</vt:lpstr>
      <vt:lpstr>Příklad 2. Analýza sentimentu</vt:lpstr>
      <vt:lpstr>Příklad 3. Filtrace dokumentů</vt:lpstr>
      <vt:lpstr>Příklad 4. Doporučení produktu</vt:lpstr>
      <vt:lpstr>Příklad 4. Doporučení produktu</vt:lpstr>
      <vt:lpstr>Příklad 5. Doporučení produktu</vt:lpstr>
      <vt:lpstr>Supervised  vs.  Unsupervised</vt:lpstr>
      <vt:lpstr>Supervised learning</vt:lpstr>
      <vt:lpstr>Supervised learning</vt:lpstr>
      <vt:lpstr>Příklad – predikce ceny rodinného domu</vt:lpstr>
      <vt:lpstr>Příklad – maligní nádor</vt:lpstr>
      <vt:lpstr>Příklad – více proměnných</vt:lpstr>
      <vt:lpstr>Unsupervised learning</vt:lpstr>
      <vt:lpstr>Příklad – unsupervised learning</vt:lpstr>
      <vt:lpstr>Další příklady – unsupervised learning</vt:lpstr>
      <vt:lpstr>Využití – unsupervised learning</vt:lpstr>
      <vt:lpstr>PowerPoint Presentation</vt:lpstr>
      <vt:lpstr>Srovnání Supervised vs. Unsupervised </vt:lpstr>
      <vt:lpstr>Základy budování modelu</vt:lpstr>
      <vt:lpstr>Overfitting</vt:lpstr>
      <vt:lpstr>Overfitting</vt:lpstr>
      <vt:lpstr>Overfitting</vt:lpstr>
      <vt:lpstr>Overfitting - řešení</vt:lpstr>
      <vt:lpstr>Cross-validation</vt:lpstr>
      <vt:lpstr>Random Subsampling</vt:lpstr>
      <vt:lpstr>K-fold</vt:lpstr>
      <vt:lpstr>Leave One out</vt:lpstr>
      <vt:lpstr>Úvaha</vt:lpstr>
      <vt:lpstr>Regularizace</vt:lpstr>
      <vt:lpstr>Kaggle</vt:lpstr>
      <vt:lpstr>San Francisco Crime Classification</vt:lpstr>
      <vt:lpstr>Data</vt:lpstr>
      <vt:lpstr>Lokace (X,Y) vs. Oblast (PdDistrict)  </vt:lpstr>
      <vt:lpstr>Modelování</vt:lpstr>
      <vt:lpstr>PowerPoint Presentation</vt:lpstr>
      <vt:lpstr>Odkazy</vt:lpstr>
    </vt:vector>
  </TitlesOfParts>
  <Company>Logica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Science</dc:title>
  <dc:creator>Miklová, Žaneta</dc:creator>
  <cp:lastModifiedBy>Miklová, Žaneta</cp:lastModifiedBy>
  <cp:revision>83</cp:revision>
  <dcterms:created xsi:type="dcterms:W3CDTF">2016-02-22T12:58:45Z</dcterms:created>
  <dcterms:modified xsi:type="dcterms:W3CDTF">2016-10-03T07:24:46Z</dcterms:modified>
</cp:coreProperties>
</file>