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8"/>
  </p:notesMasterIdLst>
  <p:handoutMasterIdLst>
    <p:handoutMasterId r:id="rId9"/>
  </p:handoutMasterIdLst>
  <p:sldIdLst>
    <p:sldId id="260" r:id="rId3"/>
    <p:sldId id="263" r:id="rId4"/>
    <p:sldId id="264" r:id="rId5"/>
    <p:sldId id="265" r:id="rId6"/>
    <p:sldId id="26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 showGuides="1">
      <p:cViewPr>
        <p:scale>
          <a:sx n="62" d="100"/>
          <a:sy n="62" d="100"/>
        </p:scale>
        <p:origin x="-1566" y="-73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6" y="1122365"/>
            <a:ext cx="11807825" cy="2054225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9"/>
            <a:ext cx="11797067" cy="25987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6/4/20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201" y="6356351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71551-C6A2-6D44-9A81-20B0DFB7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6EF13A-BEDD-8D40-AC6C-A39969A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0FB4E8-8C55-204A-9573-634F389D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D9D78F-1EEB-F743-A9FB-1B91894C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2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3C40A-3F5C-0E49-8F8F-6D9B29B5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7F6FE-AE6D-AA46-B7E6-274E9FEC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F48ED1-3C22-CF4D-964F-6309C68D3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40880F-C387-A147-90BC-C25E5F37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654222-DA1D-5942-8C32-925C8CDD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80EA64-309A-514C-86EA-FAFE504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90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A8B0C9-7B40-FA40-987F-51603A9D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E2F6F5-7F35-EB4D-A1EC-863E7E34C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2E35B1-C2B0-4D4B-943E-DEB98AAF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36A77F-094E-5646-B960-EB9F6F15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4CD75F-2872-9748-8FDD-854012C2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6C3EB-745B-034B-8C75-CEC8F7C6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0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634EEB-BD8A-2044-8B35-C5AE56E51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9A23D1-7F69-7E47-A6BD-BB612A4E4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D427B6-FD45-B74E-996A-99BB45FE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B53127-1CB8-1D46-8EE1-22CBD542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FF5BE-5006-9542-9F89-C97DC7BD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4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6/4/20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8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6/4/20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9716" cy="1021977"/>
          </a:xfrm>
        </p:spPr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7" y="2162287"/>
            <a:ext cx="5785204" cy="401467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6/4/20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6/4/20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2878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6/4/20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6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7" y="1054249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5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8" y="6356350"/>
            <a:ext cx="1032636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6/4/20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4" y="6356351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A6ECB6-BE35-5F47-9527-63BD8453A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6791" y="6356352"/>
            <a:ext cx="9827093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3546" r="8245" b="18456"/>
          <a:stretch/>
        </p:blipFill>
        <p:spPr>
          <a:xfrm>
            <a:off x="200197" y="205228"/>
            <a:ext cx="2924004" cy="8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9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1" userDrawn="1">
          <p15:clr>
            <a:srgbClr val="F26B43"/>
          </p15:clr>
        </p15:guide>
        <p15:guide id="19" pos="779" userDrawn="1">
          <p15:clr>
            <a:srgbClr val="F26B43"/>
          </p15:clr>
        </p15:guide>
        <p15:guide id="20" orient="horz" pos="1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olivkova@vsb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wPmArAeViKk" TargetMode="External"/><Relationship Id="rId4" Type="http://schemas.openxmlformats.org/officeDocument/2006/relationships/hyperlink" Target="http://www.id.vsb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963" y="1446302"/>
            <a:ext cx="8855869" cy="2054225"/>
          </a:xfrm>
        </p:spPr>
        <p:txBody>
          <a:bodyPr/>
          <a:lstStyle/>
          <a:p>
            <a:r>
              <a:rPr lang="cs-CZ" sz="3600" dirty="0">
                <a:solidFill>
                  <a:srgbClr val="00A499"/>
                </a:solidFill>
              </a:rPr>
              <a:t>Studijní </a:t>
            </a:r>
            <a:r>
              <a:rPr lang="cs-CZ" sz="3600" dirty="0" smtClean="0">
                <a:solidFill>
                  <a:srgbClr val="00A499"/>
                </a:solidFill>
              </a:rPr>
              <a:t>program</a:t>
            </a:r>
            <a:r>
              <a:rPr lang="cs-CZ" sz="3600" dirty="0">
                <a:solidFill>
                  <a:srgbClr val="00A499"/>
                </a:solidFill>
              </a:rPr>
              <a:t/>
            </a:r>
            <a:br>
              <a:rPr lang="cs-CZ" sz="3600" dirty="0">
                <a:solidFill>
                  <a:srgbClr val="00A499"/>
                </a:solidFill>
              </a:rPr>
            </a:br>
            <a:r>
              <a:rPr lang="cs-CZ" sz="3600" dirty="0">
                <a:solidFill>
                  <a:srgbClr val="00A499"/>
                </a:solidFill>
              </a:rPr>
              <a:t/>
            </a:r>
            <a:br>
              <a:rPr lang="cs-CZ" sz="3600" dirty="0">
                <a:solidFill>
                  <a:srgbClr val="00A499"/>
                </a:solidFill>
              </a:rPr>
            </a:br>
            <a:r>
              <a:rPr lang="cs-CZ" sz="3600" dirty="0">
                <a:solidFill>
                  <a:srgbClr val="00A499"/>
                </a:solidFill>
              </a:rPr>
              <a:t>„Dopravní </a:t>
            </a:r>
            <a:r>
              <a:rPr lang="cs-CZ" sz="3600" dirty="0" smtClean="0">
                <a:solidFill>
                  <a:srgbClr val="00A499"/>
                </a:solidFill>
              </a:rPr>
              <a:t>systémy a technika“</a:t>
            </a:r>
            <a:endParaRPr lang="cs-CZ" sz="3600" dirty="0">
              <a:solidFill>
                <a:srgbClr val="00A499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0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1904302" y="4166659"/>
            <a:ext cx="8545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Calibri" panose="020F0502020204030204" pitchFamily="34" charset="0"/>
              </a:rPr>
              <a:t>Garantka </a:t>
            </a:r>
            <a:r>
              <a:rPr lang="cs-CZ" b="1" dirty="0" smtClean="0">
                <a:cs typeface="Calibri" panose="020F0502020204030204" pitchFamily="34" charset="0"/>
              </a:rPr>
              <a:t>studijního programu:  </a:t>
            </a:r>
            <a:r>
              <a:rPr lang="cs-CZ" b="1" dirty="0">
                <a:cs typeface="Calibri" panose="020F0502020204030204" pitchFamily="34" charset="0"/>
              </a:rPr>
              <a:t>doc. Ing. Ivana Olivková, Ph.D.</a:t>
            </a:r>
          </a:p>
          <a:p>
            <a:pPr algn="ctr"/>
            <a:r>
              <a:rPr lang="cs-CZ" b="1" dirty="0">
                <a:cs typeface="Calibri" panose="020F0502020204030204" pitchFamily="34" charset="0"/>
                <a:hlinkClick r:id="rId3"/>
              </a:rPr>
              <a:t>Ivana.olivkova@vsb.cz</a:t>
            </a:r>
            <a:endParaRPr lang="cs-CZ" b="1" dirty="0">
              <a:cs typeface="Calibri" panose="020F0502020204030204" pitchFamily="34" charset="0"/>
            </a:endParaRPr>
          </a:p>
          <a:p>
            <a:pPr algn="ctr"/>
            <a:endParaRPr lang="cs-CZ" b="1" dirty="0"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cs typeface="Calibri" panose="020F0502020204030204" pitchFamily="34" charset="0"/>
              </a:rPr>
              <a:t>Web: </a:t>
            </a:r>
            <a:r>
              <a:rPr lang="cs-CZ" b="1" dirty="0">
                <a:cs typeface="Calibri" panose="020F0502020204030204" pitchFamily="34" charset="0"/>
                <a:hlinkClick r:id="rId4"/>
              </a:rPr>
              <a:t>www.id.vsb.cz</a:t>
            </a:r>
            <a:endParaRPr lang="cs-CZ" b="1" dirty="0">
              <a:cs typeface="Calibri" panose="020F0502020204030204" pitchFamily="34" charset="0"/>
            </a:endParaRPr>
          </a:p>
          <a:p>
            <a:pPr algn="ctr"/>
            <a:r>
              <a:rPr lang="cs-CZ" b="1" dirty="0" err="1"/>
              <a:t>Youtube</a:t>
            </a:r>
            <a:r>
              <a:rPr lang="cs-CZ" b="1" dirty="0"/>
              <a:t> prezentace </a:t>
            </a:r>
            <a:r>
              <a:rPr lang="cs-CZ" b="1" dirty="0" smtClean="0"/>
              <a:t>studijních programů: </a:t>
            </a:r>
            <a:r>
              <a:rPr lang="cs-CZ" dirty="0">
                <a:hlinkClick r:id="rId5"/>
              </a:rPr>
              <a:t>https://youtu.be/wPmArAeViKk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karosérie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46962" y="1926855"/>
            <a:ext cx="5589538" cy="419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mik62\Plocha\tgv-brakes__safety-fr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965"/>
          <a:stretch>
            <a:fillRect/>
          </a:stretch>
        </p:blipFill>
        <p:spPr bwMode="auto">
          <a:xfrm>
            <a:off x="1524255" y="1469682"/>
            <a:ext cx="4375813" cy="24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ovéPole 17"/>
          <p:cNvSpPr txBox="1">
            <a:spLocks noChangeArrowheads="1"/>
          </p:cNvSpPr>
          <p:nvPr/>
        </p:nvSpPr>
        <p:spPr bwMode="auto">
          <a:xfrm>
            <a:off x="518545" y="3724286"/>
            <a:ext cx="10648207" cy="17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31115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449263" indent="-274638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spcAft>
                <a:spcPts val="907"/>
              </a:spcAft>
              <a:buClr>
                <a:srgbClr val="6CA62C"/>
              </a:buClr>
            </a:pPr>
            <a:endParaRPr lang="cs-CZ" sz="1451" b="1" dirty="0"/>
          </a:p>
          <a:p>
            <a:pPr lvl="2" eaLnBrk="1" hangingPunct="1">
              <a:spcAft>
                <a:spcPts val="907"/>
              </a:spcAft>
              <a:buFont typeface="Arial" charset="0"/>
              <a:buChar char="•"/>
            </a:pPr>
            <a:r>
              <a:rPr lang="cs-CZ" dirty="0">
                <a:latin typeface="+mn-lt"/>
              </a:rPr>
              <a:t>Zaměření – Dopravní systémy</a:t>
            </a:r>
          </a:p>
          <a:p>
            <a:pPr lvl="2" eaLnBrk="1" hangingPunct="1">
              <a:spcAft>
                <a:spcPts val="907"/>
              </a:spcAft>
              <a:buFont typeface="Arial" charset="0"/>
              <a:buChar char="•"/>
            </a:pPr>
            <a:r>
              <a:rPr lang="cs-CZ" dirty="0">
                <a:latin typeface="+mn-lt"/>
              </a:rPr>
              <a:t>Zaměření – Dopravní technika</a:t>
            </a:r>
          </a:p>
          <a:p>
            <a:pPr lvl="1" eaLnBrk="1" hangingPunct="1"/>
            <a:endParaRPr lang="cs-CZ" sz="1633" dirty="0"/>
          </a:p>
          <a:p>
            <a:pPr lvl="1" eaLnBrk="1" hangingPunct="1"/>
            <a:endParaRPr lang="cs-CZ" sz="1633" dirty="0"/>
          </a:p>
        </p:txBody>
      </p:sp>
      <p:sp>
        <p:nvSpPr>
          <p:cNvPr id="2" name="Šipka dolů 1"/>
          <p:cNvSpPr/>
          <p:nvPr/>
        </p:nvSpPr>
        <p:spPr bwMode="auto">
          <a:xfrm>
            <a:off x="5306133" y="2565461"/>
            <a:ext cx="718417" cy="603041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35" tIns="41468" rIns="82935" bIns="41468" numCol="1" rtlCol="0" anchor="t" anchorCtr="0" compatLnSpc="1">
            <a:prstTxWarp prst="textNoShape">
              <a:avLst/>
            </a:prstTxWarp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33">
              <a:latin typeface="Arial" charset="0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5229744" y="4863314"/>
            <a:ext cx="794806" cy="588184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35" tIns="41468" rIns="82935" bIns="41468" numCol="1" rtlCol="0" anchor="t" anchorCtr="0" compatLnSpc="1">
            <a:prstTxWarp prst="textNoShape">
              <a:avLst/>
            </a:prstTxWarp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33">
              <a:latin typeface="Arial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592030" y="1421746"/>
            <a:ext cx="11319446" cy="167122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3200" dirty="0">
                <a:solidFill>
                  <a:srgbClr val="00A499"/>
                </a:solidFill>
              </a:rPr>
              <a:t>Bakalářský studijní program: </a:t>
            </a:r>
            <a:r>
              <a:rPr lang="cs-CZ" sz="3200" dirty="0" smtClean="0">
                <a:solidFill>
                  <a:srgbClr val="00A499"/>
                </a:solidFill>
              </a:rPr>
              <a:t>Dopravní systémy a technika      </a:t>
            </a:r>
            <a:r>
              <a:rPr lang="cs-CZ" sz="3200" dirty="0" smtClean="0">
                <a:solidFill>
                  <a:srgbClr val="FF0000"/>
                </a:solidFill>
              </a:rPr>
              <a:t>(volba </a:t>
            </a:r>
            <a:r>
              <a:rPr lang="cs-CZ" sz="3200" dirty="0">
                <a:solidFill>
                  <a:srgbClr val="FF0000"/>
                </a:solidFill>
              </a:rPr>
              <a:t>v 1. ročníku)</a:t>
            </a:r>
          </a:p>
          <a:p>
            <a:endParaRPr lang="cs-CZ" sz="3200" dirty="0">
              <a:solidFill>
                <a:srgbClr val="00A499"/>
              </a:solidFill>
            </a:endParaRPr>
          </a:p>
          <a:p>
            <a:endParaRPr lang="cs-CZ" sz="1800" b="0" dirty="0"/>
          </a:p>
        </p:txBody>
      </p:sp>
      <p:sp>
        <p:nvSpPr>
          <p:cNvPr id="11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648018" y="3195574"/>
            <a:ext cx="10760184" cy="7848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3200" dirty="0">
                <a:solidFill>
                  <a:srgbClr val="00A499"/>
                </a:solidFill>
              </a:rPr>
              <a:t>Magisterský studijní program: Dopravní systémy a technika</a:t>
            </a:r>
          </a:p>
          <a:p>
            <a:endParaRPr lang="cs-CZ" sz="1800" b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648018" y="5630324"/>
            <a:ext cx="10760184" cy="7848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3200" dirty="0">
                <a:solidFill>
                  <a:srgbClr val="00A499"/>
                </a:solidFill>
              </a:rPr>
              <a:t>Doktorský studijní program: Dopravní systémy</a:t>
            </a:r>
          </a:p>
          <a:p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34418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472977" y="1272912"/>
            <a:ext cx="4457700" cy="2600326"/>
            <a:chOff x="171232" y="-567487"/>
            <a:chExt cx="4457700" cy="2628565"/>
          </a:xfrm>
        </p:grpSpPr>
        <p:sp>
          <p:nvSpPr>
            <p:cNvPr id="8" name="Zaoblený obdélník 7"/>
            <p:cNvSpPr/>
            <p:nvPr/>
          </p:nvSpPr>
          <p:spPr>
            <a:xfrm>
              <a:off x="171232" y="-567487"/>
              <a:ext cx="4457700" cy="2600326"/>
            </a:xfrm>
            <a:prstGeom prst="roundRect">
              <a:avLst>
                <a:gd name="adj" fmla="val 10000"/>
              </a:avLst>
            </a:prstGeom>
            <a:solidFill>
              <a:srgbClr val="7030A0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4"/>
            <p:cNvSpPr/>
            <p:nvPr/>
          </p:nvSpPr>
          <p:spPr>
            <a:xfrm>
              <a:off x="171232" y="-386926"/>
              <a:ext cx="4305378" cy="2448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400" kern="1200" dirty="0" smtClean="0">
                  <a:solidFill>
                    <a:schemeClr val="bg1"/>
                  </a:solidFill>
                </a:rPr>
                <a:t>Dopravní systémy a </a:t>
              </a:r>
              <a:r>
                <a:rPr lang="cs-CZ" sz="4400" dirty="0" smtClean="0">
                  <a:solidFill>
                    <a:schemeClr val="bg1"/>
                  </a:solidFill>
                </a:rPr>
                <a:t>technika</a:t>
              </a:r>
              <a:r>
                <a:rPr lang="cs-CZ" sz="4400" kern="1200" dirty="0" smtClean="0">
                  <a:solidFill>
                    <a:schemeClr val="bg1"/>
                  </a:solidFill>
                </a:rPr>
                <a:t> </a:t>
              </a:r>
              <a:endParaRPr lang="cs-CZ" sz="4400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Přímá spojnice 9"/>
          <p:cNvCxnSpPr>
            <a:cxnSpLocks/>
          </p:cNvCxnSpPr>
          <p:nvPr/>
        </p:nvCxnSpPr>
        <p:spPr bwMode="auto">
          <a:xfrm flipH="1">
            <a:off x="5156255" y="907899"/>
            <a:ext cx="15356" cy="30802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514488" y="4166790"/>
            <a:ext cx="1105087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1A1A1A"/>
                </a:solidFill>
              </a:rPr>
              <a:t>budeš znát a rozumět konstrukci silničních a železničních vozidel, plánovat jejich provoz a údržbu,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1A1A1A"/>
                </a:solidFill>
              </a:rPr>
              <a:t>budeš umět plánovat a řídit dopravní a přepravní procesy a procesy související s provozem, údržbou a opravami dopravních prostředků,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1A1A1A"/>
                </a:solidFill>
              </a:rPr>
              <a:t>dopravu budeš schopen navrhovat a řídit při zohlednění bezpečnosti a spolehlivosti dopravních systémů a se znalostí jejich ekonomické efektivnosti,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1A1A1A"/>
                </a:solidFill>
              </a:rPr>
              <a:t>na své bakalářské práci můžeš spolupracovat s praxí.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45" y="1492941"/>
            <a:ext cx="2841932" cy="21323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680" y="1492940"/>
            <a:ext cx="3198501" cy="213233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4" name="Přímá spojnice 13"/>
          <p:cNvCxnSpPr>
            <a:cxnSpLocks/>
          </p:cNvCxnSpPr>
          <p:nvPr/>
        </p:nvCxnSpPr>
        <p:spPr bwMode="auto">
          <a:xfrm>
            <a:off x="472977" y="3992266"/>
            <a:ext cx="1109238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ovéPole 16"/>
          <p:cNvSpPr txBox="1"/>
          <p:nvPr/>
        </p:nvSpPr>
        <p:spPr>
          <a:xfrm>
            <a:off x="6866181" y="833289"/>
            <a:ext cx="27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Auta, vlaky a letadla</a:t>
            </a:r>
          </a:p>
        </p:txBody>
      </p:sp>
    </p:spTree>
    <p:extLst>
      <p:ext uri="{BB962C8B-B14F-4D97-AF65-F5344CB8AC3E}">
        <p14:creationId xmlns:p14="http://schemas.microsoft.com/office/powerpoint/2010/main" val="16033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4" descr="C:\Documents and Settings\mik62\Plocha\tgv-brakes__safety-fr_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965"/>
          <a:stretch>
            <a:fillRect/>
          </a:stretch>
        </p:blipFill>
        <p:spPr bwMode="auto">
          <a:xfrm>
            <a:off x="5181651" y="359400"/>
            <a:ext cx="4375813" cy="20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 descr="karosérie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40749" y="2057476"/>
            <a:ext cx="5589538" cy="385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916120" y="971490"/>
            <a:ext cx="3435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A499"/>
                </a:solidFill>
              </a:rPr>
              <a:t>Profilové problémy</a:t>
            </a:r>
          </a:p>
        </p:txBody>
      </p:sp>
      <p:sp>
        <p:nvSpPr>
          <p:cNvPr id="19462" name="Obdélník 17"/>
          <p:cNvSpPr>
            <a:spLocks noChangeArrowheads="1"/>
          </p:cNvSpPr>
          <p:nvPr/>
        </p:nvSpPr>
        <p:spPr bwMode="auto">
          <a:xfrm>
            <a:off x="6416999" y="553981"/>
            <a:ext cx="4089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A499"/>
                </a:solidFill>
              </a:rPr>
              <a:t>Profilové oblasti studia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171252" y="1891048"/>
            <a:ext cx="20892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/>
              <a:t>Proč  se vozidla pohybují a jak pohyb vylepšovat?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03699" y="3396384"/>
            <a:ext cx="1500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b="1" dirty="0"/>
              <a:t>Jak efektivně </a:t>
            </a:r>
          </a:p>
          <a:p>
            <a:pPr algn="ctr">
              <a:defRPr/>
            </a:pPr>
            <a:r>
              <a:rPr lang="cs-CZ" b="1" dirty="0"/>
              <a:t>přepravovat ?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34771" y="5642033"/>
            <a:ext cx="2493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b="1" dirty="0"/>
              <a:t>Jak optimalizovat pohyb</a:t>
            </a:r>
          </a:p>
          <a:p>
            <a:pPr algn="ctr">
              <a:defRPr/>
            </a:pPr>
            <a:r>
              <a:rPr lang="cs-CZ" b="1" dirty="0"/>
              <a:t>vozidel po sítích?</a:t>
            </a:r>
          </a:p>
        </p:txBody>
      </p:sp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00" y="2980807"/>
            <a:ext cx="2160525" cy="13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9"/>
          <p:cNvSpPr>
            <a:spLocks noChangeArrowheads="1"/>
          </p:cNvSpPr>
          <p:nvPr/>
        </p:nvSpPr>
        <p:spPr bwMode="auto">
          <a:xfrm>
            <a:off x="5713395" y="1333337"/>
            <a:ext cx="5021314" cy="333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cs-CZ" sz="1270" b="1" dirty="0"/>
          </a:p>
          <a:p>
            <a:pPr>
              <a:buFont typeface="Arial" pitchFamily="34" charset="0"/>
              <a:buChar char="•"/>
              <a:defRPr/>
            </a:pPr>
            <a:r>
              <a:rPr lang="cs-CZ" sz="1270" b="1" dirty="0"/>
              <a:t> </a:t>
            </a:r>
            <a:r>
              <a:rPr lang="cs-CZ" dirty="0"/>
              <a:t>Mechanika pohybu vozidel</a:t>
            </a:r>
          </a:p>
          <a:p>
            <a:pPr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 Stavba vozidel a spalovací motory </a:t>
            </a:r>
          </a:p>
          <a:p>
            <a:pPr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 Údržba a provoz dopravních prostředků</a:t>
            </a:r>
          </a:p>
          <a:p>
            <a:pPr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 Technologie a řízení dopravy, přepravní systémy</a:t>
            </a:r>
          </a:p>
          <a:p>
            <a:pPr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 Informační systémy a ekonomika v dopravě</a:t>
            </a:r>
          </a:p>
          <a:p>
            <a:pPr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 Modelování a simulace dopravních procesů</a:t>
            </a:r>
          </a:p>
        </p:txBody>
      </p:sp>
      <p:pic>
        <p:nvPicPr>
          <p:cNvPr id="19470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33" y="4978716"/>
            <a:ext cx="2859549" cy="13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76" y="4978716"/>
            <a:ext cx="1823457" cy="13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Obrázek 29" descr="151-0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1181393"/>
            <a:ext cx="2183317" cy="16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5" y="4198906"/>
            <a:ext cx="2669062" cy="197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ýsledek obrázku pro automob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6" y="1694406"/>
            <a:ext cx="2844800" cy="15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5"/>
          <p:cNvSpPr txBox="1">
            <a:spLocks noChangeArrowheads="1"/>
          </p:cNvSpPr>
          <p:nvPr/>
        </p:nvSpPr>
        <p:spPr bwMode="auto">
          <a:xfrm>
            <a:off x="569872" y="1163738"/>
            <a:ext cx="5462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dirty="0">
                <a:solidFill>
                  <a:srgbClr val="00A499"/>
                </a:solidFill>
                <a:latin typeface="Calibri" panose="020F0502020204030204" pitchFamily="34" charset="0"/>
                <a:cs typeface="Arial" charset="0"/>
              </a:rPr>
              <a:t>Možnosti uplatnění absolventů</a:t>
            </a:r>
          </a:p>
        </p:txBody>
      </p:sp>
      <p:sp>
        <p:nvSpPr>
          <p:cNvPr id="21508" name="Text Box 55"/>
          <p:cNvSpPr txBox="1">
            <a:spLocks noChangeArrowheads="1"/>
          </p:cNvSpPr>
          <p:nvPr/>
        </p:nvSpPr>
        <p:spPr bwMode="auto">
          <a:xfrm>
            <a:off x="563461" y="2233376"/>
            <a:ext cx="5813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navazující studium</a:t>
            </a:r>
          </a:p>
        </p:txBody>
      </p:sp>
      <p:pic>
        <p:nvPicPr>
          <p:cNvPr id="21511" name="Obrázek 18" descr="D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30" y="5248816"/>
            <a:ext cx="1762375" cy="5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22"/>
          <p:cNvSpPr txBox="1">
            <a:spLocks noChangeArrowheads="1"/>
          </p:cNvSpPr>
          <p:nvPr/>
        </p:nvSpPr>
        <p:spPr bwMode="auto">
          <a:xfrm>
            <a:off x="563461" y="2687889"/>
            <a:ext cx="5093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konstruktéři a techničtí pracovníci výrobců vozidel</a:t>
            </a:r>
          </a:p>
        </p:txBody>
      </p:sp>
      <p:sp>
        <p:nvSpPr>
          <p:cNvPr id="21513" name="Text Box 19"/>
          <p:cNvSpPr txBox="1">
            <a:spLocks noChangeArrowheads="1"/>
          </p:cNvSpPr>
          <p:nvPr/>
        </p:nvSpPr>
        <p:spPr bwMode="auto">
          <a:xfrm>
            <a:off x="569872" y="3154673"/>
            <a:ext cx="4778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technici údržby silničních a železničních vozidel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563461" y="4583333"/>
            <a:ext cx="3721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odborní pracovníci spedičních firem</a:t>
            </a:r>
          </a:p>
        </p:txBody>
      </p:sp>
      <p:pic>
        <p:nvPicPr>
          <p:cNvPr id="21515" name="Obrázek 27" descr="dhl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86" y="863910"/>
            <a:ext cx="1763815" cy="55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3"/>
          <p:cNvSpPr txBox="1">
            <a:spLocks noChangeArrowheads="1"/>
          </p:cNvSpPr>
          <p:nvPr/>
        </p:nvSpPr>
        <p:spPr bwMode="auto">
          <a:xfrm>
            <a:off x="569872" y="5064150"/>
            <a:ext cx="3543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technologové podnikové  dopravy</a:t>
            </a:r>
          </a:p>
        </p:txBody>
      </p: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11964" b="8253"/>
          <a:stretch>
            <a:fillRect/>
          </a:stretch>
        </p:blipFill>
        <p:spPr bwMode="auto">
          <a:xfrm>
            <a:off x="7257247" y="1087805"/>
            <a:ext cx="3461397" cy="47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Obrázek 20" descr="skoda_logo_1000x1000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95" y="793794"/>
            <a:ext cx="1326100" cy="13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Obrázek 21" descr="hella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7" y="2791867"/>
            <a:ext cx="1088526" cy="6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Obrázek 22" descr="hyundai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38" y="3795442"/>
            <a:ext cx="884067" cy="5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Obrázek 23" descr="Continental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67" y="4579287"/>
            <a:ext cx="1444168" cy="66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69872" y="3633588"/>
            <a:ext cx="244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+mn-lt"/>
                <a:cs typeface="Arial" charset="0"/>
              </a:rPr>
              <a:t> </a:t>
            </a:r>
            <a:r>
              <a:rPr lang="cs-CZ" dirty="0">
                <a:latin typeface="+mn-lt"/>
                <a:cs typeface="Arial" charset="0"/>
              </a:rPr>
              <a:t>spolehlivostní inženýři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46217" y="4096950"/>
            <a:ext cx="4288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Arial" charset="0"/>
              </a:rPr>
              <a:t>technologové železniční a silniční dopravy</a:t>
            </a:r>
          </a:p>
        </p:txBody>
      </p:sp>
      <p:pic>
        <p:nvPicPr>
          <p:cNvPr id="2050" name="Picture 2" descr="Výsledek obrázku pro pkp car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16" y="3515662"/>
            <a:ext cx="106362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AC0A6AFB-FECD-924F-AB08-C77F0D057561}" vid="{27A7D1D4-1E0C-8646-984F-97DB8758BA0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AC0A6AFB-FECD-924F-AB08-C77F0D057561}" vid="{FB908C42-51BC-1647-B56D-912725F7061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</Template>
  <TotalTime>221</TotalTime>
  <Words>204</Words>
  <Application>Microsoft Office PowerPoint</Application>
  <PresentationFormat>Vlastní</PresentationFormat>
  <Paragraphs>47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Motiv Office</vt:lpstr>
      <vt:lpstr>Custom Design</vt:lpstr>
      <vt:lpstr>Studijní program  „Dopravní systémy a technika“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oli22</cp:lastModifiedBy>
  <cp:revision>33</cp:revision>
  <dcterms:created xsi:type="dcterms:W3CDTF">2020-03-12T07:24:30Z</dcterms:created>
  <dcterms:modified xsi:type="dcterms:W3CDTF">2020-04-06T07:27:38Z</dcterms:modified>
</cp:coreProperties>
</file>