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5" r:id="rId4"/>
    <p:sldId id="266" r:id="rId5"/>
    <p:sldId id="268" r:id="rId6"/>
    <p:sldId id="259" r:id="rId7"/>
    <p:sldId id="263" r:id="rId8"/>
    <p:sldId id="274" r:id="rId9"/>
    <p:sldId id="273" r:id="rId10"/>
    <p:sldId id="275" r:id="rId11"/>
    <p:sldId id="276" r:id="rId12"/>
    <p:sldId id="277" r:id="rId13"/>
    <p:sldId id="280" r:id="rId14"/>
    <p:sldId id="281" r:id="rId15"/>
    <p:sldId id="282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890F4-69DA-4B37-BEA9-17150228605A}" type="datetimeFigureOut">
              <a:rPr lang="cs-CZ" smtClean="0"/>
              <a:t>06.09.2022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2246F-4072-417F-A228-0B945CEFD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Prvotní konkrétnější úvahy o využití umělé inteligence ve prospěch záchranného systému proběhly na Fakultě bezpečnostního inženýrství, VŠB-TUO počátkem roku 2018,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Výsledek diskuze byl pak představen v následujících článcích: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Možnosti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krízového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manažmentu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priestore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4.0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autoři ADAMEC Vilém, BERGLOWIEC Petr,   ORAVEC Milan, publikováno Spektrum, 18, 1, 27-31,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Metody umělé inteligence v operačních střediscích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autoři ADAMEC Vilém, BERGLOWIEC Petr, ŠENOVSKÝ Pavel, publikováno Spektrum, 19, 1, 17-22,</a:t>
            </a:r>
          </a:p>
          <a:p>
            <a:pPr marL="285750" indent="-285750" algn="just">
              <a:buFontTx/>
              <a:buChar char="-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Následně jsme se zaměřili na nasazení umělé inteligence při příjmu tísňového volání v průběhu velkých mimořádných událostí (větrné smrště, orkány, tornáda, bleskové povodně,…)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PROČ?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246F-4072-417F-A228-0B945CEFD18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04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PROČ?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následky generují obrovské množství tísňových volání - např. orkán HERWART –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29 305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přijatých tísňových volání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TiV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v prvním dnu  a ve špičce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5 000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hodinu,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se chceme připravit na ještě větší počet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TiV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(nelze vyloučit), pak již nemůžeme jít extenzivní cestou (větší počet operátorů linek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TiV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výkonnější hardware a software na centrech tísňové komunikace, větší propustnost datových linek,…),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 zde tedy pole pro působnost umělé inteligence!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246F-4072-417F-A228-0B945CEFD18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08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Předmět řešení projektu</a:t>
            </a: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Průmyslový výzkum zaměřený na nasazení umělé inteligence pro příjem tísňových volání v průběhu mimořádných událostí pomoci hlasového chat-bota,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Cíl projektu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Technologický posun ve všech oblastech účastnících se HCHB, tedy v řečové analytice, sémantické analýze, managementu dialogu a v hlasové syntéze.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Důležitá byly rovněž integrace existujících a generovaných meta-informací, především geografických.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projektu byl plánován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demonstrátor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analyzující historická data dodána uživatelem a demonstrující funkčnost systému na reálných telefonních hovorech v simulovaných cílových podmínkách (tedy bez integrace do systému IZS, avšak s využitím informací, které má IZS obvykle k dispozici).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Výstupem je rovněž sada doporučení pro integraci systému do prostředí příjmu tísňových volání a pro jeho další rozvoj směrem k automatizaci činností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2246F-4072-417F-A228-0B945CEFD18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B242-3703-4C0F-9A2D-B1DD5B200371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50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B3CE-27A7-4788-8B53-3AF575D5067E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57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7AFA-11F3-4613-B38C-40B98B5F744D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E16-B086-452E-BB0B-4669736DA2A4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BF56-E1CB-4A0D-A1AF-FB2DCB819544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83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70F8C-4F06-4A72-B531-6602166E4C9F}" type="datetime1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84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749D-6D23-4466-9A34-1AD70870CED7}" type="datetime1">
              <a:rPr lang="cs-CZ" smtClean="0"/>
              <a:t>06.09.2022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08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2B29-7E83-4767-8F94-10CF4071EECE}" type="datetime1">
              <a:rPr lang="cs-CZ" smtClean="0"/>
              <a:t>06.09.2022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C7C-E60F-4B5F-BCE9-C14844FAA17A}" type="datetime1">
              <a:rPr lang="cs-CZ" smtClean="0"/>
              <a:t>06.09.2022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7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DA7C-28A1-4505-9F9C-F08CD014961F}" type="datetime1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9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11F1B-D0B9-4810-B749-2F260305FF8B}" type="datetime1">
              <a:rPr lang="cs-CZ" smtClean="0"/>
              <a:t>06.09.2022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8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6BD0-5653-4F46-9442-4C5F14DDA96D}" type="datetime1">
              <a:rPr lang="cs-CZ" smtClean="0"/>
              <a:t>06.09.2022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85750-C49A-4A13-BA35-5AD5D98B70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4i.cz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www.fbi.vsb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file:///D:\FBI\AI\BV_z&#225;kladn&#237;_materi&#225;ly\Video\AI%20v%20TiV%20Dokument%20komprimverze.mp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33" y="4273361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94" y="4139208"/>
            <a:ext cx="2517106" cy="1003425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003" y="3960457"/>
            <a:ext cx="2534055" cy="1357529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12" y="5544683"/>
            <a:ext cx="2667198" cy="57789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1853868" cy="102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271733" y="287653"/>
            <a:ext cx="1009165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Projekt bezpečnostního výzkumu České republiky</a:t>
            </a: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č. VI20192022169</a:t>
            </a:r>
          </a:p>
          <a:p>
            <a:pPr algn="ctr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Zapojení umělé inteligence do příjmu tísňových volání“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17469"/>
            <a:ext cx="12192000" cy="456297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" y="423171"/>
            <a:ext cx="2359365" cy="10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2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2446C-4BD2-B80C-15A9-9C52F59B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75" y="713691"/>
            <a:ext cx="10495847" cy="5717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69937-0277-CEE0-F73D-89BDDA65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077" y="93089"/>
            <a:ext cx="4283031" cy="63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AC390-A78D-1ED5-3AB9-3D430F98D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8" y="207390"/>
            <a:ext cx="5978792" cy="59860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62178E-119A-3582-62A2-D14509B6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10" y="299464"/>
            <a:ext cx="5837069" cy="589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33" y="4592268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4575999"/>
            <a:ext cx="2034000" cy="792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27133" y="4523828"/>
            <a:ext cx="2034000" cy="7992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12" y="5544682"/>
            <a:ext cx="2034000" cy="4392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203400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32263" y="1063862"/>
            <a:ext cx="11579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0542" y="1485476"/>
            <a:ext cx="10883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Voicebot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hovor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Floriána</a:t>
            </a:r>
          </a:p>
        </p:txBody>
      </p:sp>
      <p:sp>
        <p:nvSpPr>
          <p:cNvPr id="11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2" name="Floriana">
            <a:hlinkClick r:id="" action="ppaction://media"/>
            <a:extLst>
              <a:ext uri="{FF2B5EF4-FFF2-40B4-BE49-F238E27FC236}">
                <a16:creationId xmlns:a16="http://schemas.microsoft.com/office/drawing/2014/main" id="{BD063B01-3FB2-3BA4-C304-F09F406E4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17277" y="2697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793A9-4B73-60EE-80BD-B3B9EBC33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" y="75668"/>
            <a:ext cx="7154273" cy="3810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E4998-7111-70D3-A467-F168D59AE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89" b="10989"/>
          <a:stretch/>
        </p:blipFill>
        <p:spPr>
          <a:xfrm>
            <a:off x="139099" y="3848493"/>
            <a:ext cx="7163700" cy="2552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D92194-B696-C12E-AE27-4D5AB54E7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0623"/>
          <a:stretch/>
        </p:blipFill>
        <p:spPr>
          <a:xfrm>
            <a:off x="7456663" y="75668"/>
            <a:ext cx="458681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133" y="4592268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4575999"/>
            <a:ext cx="2034000" cy="792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727133" y="4523828"/>
            <a:ext cx="2034000" cy="7992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12" y="5544682"/>
            <a:ext cx="2034000" cy="4392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203400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32263" y="1063862"/>
            <a:ext cx="11579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0542" y="1485476"/>
            <a:ext cx="10883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Voicebot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hovor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Florián</a:t>
            </a:r>
          </a:p>
        </p:txBody>
      </p:sp>
      <p:sp>
        <p:nvSpPr>
          <p:cNvPr id="11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7" name="Florian">
            <a:hlinkClick r:id="" action="ppaction://media"/>
            <a:extLst>
              <a:ext uri="{FF2B5EF4-FFF2-40B4-BE49-F238E27FC236}">
                <a16:creationId xmlns:a16="http://schemas.microsoft.com/office/drawing/2014/main" id="{C2FAD931-FFEE-CD60-AD82-3FE609B6C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17277" y="2691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B824E-DE2E-D15D-50D1-DE30A1B83317}"/>
              </a:ext>
            </a:extLst>
          </p:cNvPr>
          <p:cNvGrpSpPr/>
          <p:nvPr/>
        </p:nvGrpSpPr>
        <p:grpSpPr>
          <a:xfrm>
            <a:off x="1066098" y="660136"/>
            <a:ext cx="10059804" cy="4451354"/>
            <a:chOff x="1179220" y="260641"/>
            <a:chExt cx="10059804" cy="44513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BF39C4-15FB-57D5-07F5-4E9579F508AF}"/>
                </a:ext>
              </a:extLst>
            </p:cNvPr>
            <p:cNvGrpSpPr/>
            <p:nvPr/>
          </p:nvGrpSpPr>
          <p:grpSpPr>
            <a:xfrm>
              <a:off x="1179220" y="260641"/>
              <a:ext cx="10059804" cy="4451354"/>
              <a:chOff x="1179220" y="260641"/>
              <a:chExt cx="10059804" cy="445135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D7EE478-BBEA-AF3C-B453-BE676E939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79220" y="260641"/>
                <a:ext cx="10059804" cy="3791479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1520F23-5473-E2E5-DFA2-DCE1192C0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8866"/>
              <a:stretch/>
            </p:blipFill>
            <p:spPr>
              <a:xfrm>
                <a:off x="1179220" y="2014978"/>
                <a:ext cx="10059804" cy="2697017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614A3C-8C9B-C36B-FC5A-01A2D8ED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9220" y="1383386"/>
              <a:ext cx="8345065" cy="676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64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33" y="4592268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4575999"/>
            <a:ext cx="2034000" cy="792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33" y="4523828"/>
            <a:ext cx="2034000" cy="7992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12" y="5544682"/>
            <a:ext cx="2034000" cy="4392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203400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32263" y="1063862"/>
            <a:ext cx="11579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5670" y="364929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2979603" y="1275914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Petr Berglowiec</a:t>
            </a:r>
            <a:endParaRPr lang="cs-CZ" dirty="0">
              <a:solidFill>
                <a:srgbClr val="FF8200"/>
              </a:solidFill>
            </a:endParaRPr>
          </a:p>
          <a:p>
            <a:pPr algn="ctr"/>
            <a:r>
              <a:rPr lang="cs-CZ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+420 597 322 927</a:t>
            </a:r>
          </a:p>
          <a:p>
            <a:pPr algn="ctr"/>
            <a:r>
              <a:rPr lang="cs-CZ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petr.berglowiec@vsb.cz</a:t>
            </a:r>
          </a:p>
          <a:p>
            <a:pPr algn="ctr"/>
            <a:r>
              <a:rPr lang="cs-CZ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www.fbi.vsb.cz</a:t>
            </a:r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2000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Václav Svatoň, Ph.D.</a:t>
            </a:r>
            <a:endParaRPr lang="cs-CZ" dirty="0">
              <a:solidFill>
                <a:srgbClr val="FF8200"/>
              </a:solidFill>
            </a:endParaRPr>
          </a:p>
          <a:p>
            <a:pPr algn="ctr"/>
            <a:r>
              <a:rPr lang="cs-CZ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+420  596 999 616</a:t>
            </a:r>
          </a:p>
          <a:p>
            <a:pPr algn="ctr"/>
            <a:r>
              <a:rPr lang="en-GB" b="1" dirty="0" err="1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vaclav.svaton</a:t>
            </a:r>
            <a:r>
              <a:rPr lang="cs-CZ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vsb.cz</a:t>
            </a:r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FF82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www.it4i.cz</a:t>
            </a:r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b="1" dirty="0">
              <a:solidFill>
                <a:srgbClr val="FF8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9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70" y="0"/>
            <a:ext cx="9472312" cy="680237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0"/>
            <a:ext cx="718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 Black" panose="020B0A04020102020204" pitchFamily="34" charset="0"/>
              </a:rPr>
              <a:t>Poděkování velitele zásahu</a:t>
            </a:r>
          </a:p>
          <a:p>
            <a:r>
              <a:rPr lang="cs-CZ" sz="3600" dirty="0">
                <a:latin typeface="Arial Black" panose="020B0A04020102020204" pitchFamily="34" charset="0"/>
              </a:rPr>
              <a:t>operačnímu důstojníkovi…</a:t>
            </a:r>
            <a:r>
              <a:rPr lang="cs-CZ" sz="3600" dirty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125075" y="6419850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obrázky Google</a:t>
            </a:r>
          </a:p>
        </p:txBody>
      </p:sp>
    </p:spTree>
    <p:extLst>
      <p:ext uri="{BB962C8B-B14F-4D97-AF65-F5344CB8AC3E}">
        <p14:creationId xmlns:p14="http://schemas.microsoft.com/office/powerpoint/2010/main" val="250772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050174" y="1136065"/>
            <a:ext cx="10091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17469"/>
            <a:ext cx="12192000" cy="456297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4265" cy="13837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94" y="1086714"/>
            <a:ext cx="7579625" cy="5218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3" name="TextovéPole 2"/>
          <p:cNvSpPr txBox="1"/>
          <p:nvPr/>
        </p:nvSpPr>
        <p:spPr>
          <a:xfrm>
            <a:off x="8053754" y="1086714"/>
            <a:ext cx="401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Orkán HERWART – 29. října 2017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37031" y="5943600"/>
            <a:ext cx="174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GŘ HZS ČR</a:t>
            </a:r>
          </a:p>
        </p:txBody>
      </p:sp>
    </p:spTree>
    <p:extLst>
      <p:ext uri="{BB962C8B-B14F-4D97-AF65-F5344CB8AC3E}">
        <p14:creationId xmlns:p14="http://schemas.microsoft.com/office/powerpoint/2010/main" val="388722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167406" y="287653"/>
            <a:ext cx="81959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 touto myšlenkou jsme oslovili: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IT4Innovations Národní superpočítačové centrum, VŠB-TUO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Vysoké učení v Brně, Fakultu informačních technologií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Phonexia s.r.o. (Brno)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SpeechTech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s.r.o. (Plzeň)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Born Digital s.r.o. (Praha)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17469"/>
            <a:ext cx="12192000" cy="456297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40" y="716410"/>
            <a:ext cx="1620000" cy="6444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40" y="1463414"/>
            <a:ext cx="1620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76" y="2242315"/>
            <a:ext cx="1620443" cy="645977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59540" y="3114116"/>
            <a:ext cx="1620000" cy="6444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159540" y="4019763"/>
            <a:ext cx="1620000" cy="6444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0449" y="4892511"/>
            <a:ext cx="1118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říjnu 2018 jsme společně podali projekt do třetí veřejné soutěže programu Bezpečnostního výzkumu ČR </a:t>
            </a:r>
          </a:p>
          <a:p>
            <a:r>
              <a:rPr lang="cs-CZ" dirty="0"/>
              <a:t>     na léta 2015 – 2022,</a:t>
            </a:r>
          </a:p>
          <a:p>
            <a:r>
              <a:rPr lang="cs-CZ" dirty="0"/>
              <a:t>-    uspěli jsme a práce na projektu začaly v 7/2019, projekt skončil v 5/2022</a:t>
            </a:r>
          </a:p>
        </p:txBody>
      </p:sp>
    </p:spTree>
    <p:extLst>
      <p:ext uri="{BB962C8B-B14F-4D97-AF65-F5344CB8AC3E}">
        <p14:creationId xmlns:p14="http://schemas.microsoft.com/office/powerpoint/2010/main" val="15601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17469"/>
            <a:ext cx="12192000" cy="456297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přiblížení problematiky řešeného projektu je připraveno krátké video: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982200" y="5953125"/>
            <a:ext cx="206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obrázky Google</a:t>
            </a:r>
          </a:p>
        </p:txBody>
      </p:sp>
    </p:spTree>
    <p:extLst>
      <p:ext uri="{BB962C8B-B14F-4D97-AF65-F5344CB8AC3E}">
        <p14:creationId xmlns:p14="http://schemas.microsoft.com/office/powerpoint/2010/main" val="99302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33" y="4592268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4575999"/>
            <a:ext cx="2034000" cy="792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33" y="4523828"/>
            <a:ext cx="2034000" cy="7992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12" y="5544682"/>
            <a:ext cx="2034000" cy="4392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203400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82862" y="1037003"/>
            <a:ext cx="10723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Hlavní výsledky projektu dle Smlouvy o poskytnutí účelové podpory na řešení projektu: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Hlasový chat-bot – verze 1 (HCHB-1)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Hlasový chat-bot –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(HCHB-F)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Oba výsledky jsou již evidovány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RIVu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HCHB-1 - RIV/61989100:27740/22:10249910</a:t>
            </a:r>
          </a:p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HCHB-F - RIV/61989100:27740/22:10249911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26799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</p:spTree>
    <p:extLst>
      <p:ext uri="{BB962C8B-B14F-4D97-AF65-F5344CB8AC3E}">
        <p14:creationId xmlns:p14="http://schemas.microsoft.com/office/powerpoint/2010/main" val="47717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0C69A242-2678-9AFC-4CD7-8D55C6E9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33" y="4592268"/>
            <a:ext cx="2032358" cy="799394"/>
          </a:xfrm>
          <a:prstGeom prst="rect">
            <a:avLst/>
          </a:prstGeom>
        </p:spPr>
      </p:pic>
      <p:pic>
        <p:nvPicPr>
          <p:cNvPr id="5" name="Obrázek 13">
            <a:extLst>
              <a:ext uri="{FF2B5EF4-FFF2-40B4-BE49-F238E27FC236}">
                <a16:creationId xmlns:a16="http://schemas.microsoft.com/office/drawing/2014/main" id="{D07DAA51-15A6-668F-D62A-E063E209BE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0" y="4575999"/>
            <a:ext cx="2034000" cy="792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A089D29-E5F0-0C9C-A306-F6889D0EEAE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727133" y="4523828"/>
            <a:ext cx="2034000" cy="799200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6F4B86D4-92DB-0D1E-7DC4-6491C853AAC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15312" y="5544682"/>
            <a:ext cx="2034000" cy="439200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3EE453B-F0FA-0D71-AD4D-55A4584C3C7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65" y="5391662"/>
            <a:ext cx="203400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32263" y="1063862"/>
            <a:ext cx="11579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0542" y="2177935"/>
            <a:ext cx="1088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Nyní prosím Ing. Václava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Svatoňe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Ph.D. o představení technického řešení hlasového chat-bota</a:t>
            </a: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včetně ukázky</a:t>
            </a:r>
          </a:p>
        </p:txBody>
      </p:sp>
      <p:sp>
        <p:nvSpPr>
          <p:cNvPr id="11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</p:spTree>
    <p:extLst>
      <p:ext uri="{BB962C8B-B14F-4D97-AF65-F5344CB8AC3E}">
        <p14:creationId xmlns:p14="http://schemas.microsoft.com/office/powerpoint/2010/main" val="399352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FF648E-4A7D-5383-3B6E-9B27D3A68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r="1752" b="2"/>
          <a:stretch/>
        </p:blipFill>
        <p:spPr bwMode="auto">
          <a:xfrm>
            <a:off x="460080" y="709294"/>
            <a:ext cx="5219970" cy="49182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ovéPole 9">
            <a:extLst>
              <a:ext uri="{FF2B5EF4-FFF2-40B4-BE49-F238E27FC236}">
                <a16:creationId xmlns:a16="http://schemas.microsoft.com/office/drawing/2014/main" id="{548C596D-5CF4-9AFD-4F3B-E4DB685B5B56}"/>
              </a:ext>
            </a:extLst>
          </p:cNvPr>
          <p:cNvSpPr txBox="1"/>
          <p:nvPr/>
        </p:nvSpPr>
        <p:spPr>
          <a:xfrm>
            <a:off x="6096000" y="1037003"/>
            <a:ext cx="5635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Dialogy byly navrženy na základě analýzy reálných nahrávek z kontaktních center a vytvářených datových vět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 s daty probíhala ve vyčleněných prostorách Hasičského záchranného sboru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Malá část nahrávek byla anonymizována a ručně přepsána pro vyhodnocování přesnosti jednotlivých komponent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Byly vytvořeny nahrávky pro učení specifických hlasů syntézy (pro muže i ženu)</a:t>
            </a:r>
          </a:p>
        </p:txBody>
      </p:sp>
    </p:spTree>
    <p:extLst>
      <p:ext uri="{BB962C8B-B14F-4D97-AF65-F5344CB8AC3E}">
        <p14:creationId xmlns:p14="http://schemas.microsoft.com/office/powerpoint/2010/main" val="312895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192000" cy="457200"/>
          </a:xfrm>
          <a:solidFill>
            <a:srgbClr val="00B0F0"/>
          </a:solidFill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„Zapojení umělé inteligence do příjmu tísňového volání“ je podpořen Ministerstvem vnitra ČR z programu Bezpečnostního výzkumu MV ČR na léta 2015 - 2022 – číslo projektu je VI20192022169“ celkovou částkou cca 24 mil. Kč</a:t>
            </a:r>
          </a:p>
        </p:txBody>
      </p:sp>
      <p:pic>
        <p:nvPicPr>
          <p:cNvPr id="1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593E967-CF64-0D81-2A4F-353C42FB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1" y="812449"/>
            <a:ext cx="10126099" cy="48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84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1233</Words>
  <Application>Microsoft Office PowerPoint</Application>
  <PresentationFormat>Widescreen</PresentationFormat>
  <Paragraphs>145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Wingdings</vt:lpstr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Berglowiec Petr</dc:creator>
  <cp:lastModifiedBy>Václav Svatoň</cp:lastModifiedBy>
  <cp:revision>45</cp:revision>
  <dcterms:created xsi:type="dcterms:W3CDTF">2022-07-21T09:34:22Z</dcterms:created>
  <dcterms:modified xsi:type="dcterms:W3CDTF">2022-09-06T07:31:16Z</dcterms:modified>
</cp:coreProperties>
</file>