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71" r:id="rId3"/>
    <p:sldId id="265" r:id="rId4"/>
    <p:sldId id="266" r:id="rId5"/>
    <p:sldId id="268" r:id="rId6"/>
    <p:sldId id="259" r:id="rId7"/>
    <p:sldId id="263" r:id="rId8"/>
    <p:sldId id="274" r:id="rId9"/>
    <p:sldId id="273" r:id="rId10"/>
    <p:sldId id="275" r:id="rId11"/>
    <p:sldId id="276" r:id="rId12"/>
    <p:sldId id="277" r:id="rId13"/>
    <p:sldId id="280" r:id="rId14"/>
    <p:sldId id="281" r:id="rId15"/>
    <p:sldId id="282" r:id="rId16"/>
    <p:sldId id="269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08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7890F4-69DA-4B37-BEA9-17150228605A}" type="datetimeFigureOut">
              <a:rPr lang="cs-CZ" smtClean="0"/>
              <a:t>06.09.2022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22246F-4072-417F-A228-0B945CEFD1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07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Prvotní konkrétnější úvahy o využití umělé inteligence ve prospěch záchranného systému proběhly na Fakultě bezpečnostního inženýrství, VŠB-TUO počátkem roku 2018,</a:t>
            </a: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Výsledek diskuze byl pak představen v následujících článcích:</a:t>
            </a: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Možnosti </a:t>
            </a: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krízového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manažmentu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v </a:t>
            </a: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priestore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Industry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4.0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– autoři ADAMEC Vilém, BERGLOWIEC Petr,   ORAVEC Milan, publikováno Spektrum, 18, 1, 27-31,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Metody umělé inteligence v operačních střediscích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– autoři ADAMEC Vilém, BERGLOWIEC Petr, ŠENOVSKÝ Pavel, publikováno Spektrum, 19, 1, 17-22,</a:t>
            </a:r>
          </a:p>
          <a:p>
            <a:pPr marL="285750" indent="-285750" algn="just">
              <a:buFontTx/>
              <a:buChar char="-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Následně jsme se zaměřili na nasazení umělé inteligence při příjmu tísňového volání v průběhu velkých mimořádných událostí (větrné smrště, orkány, tornáda, bleskové povodně,…)</a:t>
            </a: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PROČ?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2246F-4072-417F-A228-0B945CEFD186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80427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PROČ?</a:t>
            </a:r>
          </a:p>
          <a:p>
            <a:pPr algn="ctr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následky generují obrovské množství tísňových volání - např. orkán HERWART –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29 305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přijatých tísňových volání (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TiV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) v prvním dnu  a ve špičce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5 000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za hodinu,</a:t>
            </a: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pokud se chceme připravit na ještě větší počet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TiV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(nelze vyloučit), pak již nemůžeme jít extenzivní cestou (větší počet operátorů linek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TiV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výkonnější hardware a software na centrech tísňové komunikace, větší propustnost datových linek,…),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Je zde tedy pole pro působnost umělé inteligence!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2246F-4072-417F-A228-0B945CEFD186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4081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Předmět řešení projektu</a:t>
            </a:r>
          </a:p>
          <a:p>
            <a:pPr algn="ctr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Průmyslový výzkum zaměřený na nasazení umělé inteligence pro příjem tísňových volání v průběhu mimořádných událostí pomoci hlasového chat-bota,</a:t>
            </a: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Cíl projektu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Technologický posun ve všech oblastech účastnících se HCHB, tedy v řečové analytice, sémantické analýze, managementu dialogu a v hlasové syntéze.</a:t>
            </a:r>
          </a:p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Důležitá byly rovněž integrace existujících a generovaných meta-informací, především geografických. </a:t>
            </a: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 projektu byl plánován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demonstrátor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analyzující historická data dodána uživatelem a demonstrující funkčnost systému na reálných telefonních hovorech v simulovaných cílových podmínkách (tedy bez integrace do systému IZS, avšak s využitím informací, které má IZS obvykle k dispozici).</a:t>
            </a: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Výstupem je rovněž sada doporučení pro integraci systému do prostředí příjmu tísňových volání a pro jeho další rozvoj směrem k automatizaci činností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2246F-4072-417F-A228-0B945CEFD186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828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8B242-3703-4C0F-9A2D-B1DD5B200371}" type="datetime1">
              <a:rPr lang="cs-CZ" smtClean="0"/>
              <a:t>06.09.2022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Projekt „Zapojení umělé inteligence do příjmu tísňového volání“ je podpořen Ministerstvem vnitra ČR z programu Bezpečnostního výzkumu MV ČR na léta 2015 - 2022 – číslo projektu je VI20192022169“ celkovou částkou cca 24 mil. Kč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85750-C49A-4A13-BA35-5AD5D98B70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0503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7B3CE-27A7-4788-8B53-3AF575D5067E}" type="datetime1">
              <a:rPr lang="cs-CZ" smtClean="0"/>
              <a:t>06.09.2022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Projekt „Zapojení umělé inteligence do příjmu tísňového volání“ je podpořen Ministerstvem vnitra ČR z programu Bezpečnostního výzkumu MV ČR na léta 2015 - 2022 – číslo projektu je VI20192022169“ celkovou částkou cca 24 mil. Kč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85750-C49A-4A13-BA35-5AD5D98B70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575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07AFA-11F3-4613-B38C-40B98B5F744D}" type="datetime1">
              <a:rPr lang="cs-CZ" smtClean="0"/>
              <a:t>06.09.2022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Projekt „Zapojení umělé inteligence do příjmu tísňového volání“ je podpořen Ministerstvem vnitra ČR z programu Bezpečnostního výzkumu MV ČR na léta 2015 - 2022 – číslo projektu je VI20192022169“ celkovou částkou cca 24 mil. Kč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85750-C49A-4A13-BA35-5AD5D98B70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3880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34E16-B086-452E-BB0B-4669736DA2A4}" type="datetime1">
              <a:rPr lang="cs-CZ" smtClean="0"/>
              <a:t>06.09.2022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Projekt „Zapojení umělé inteligence do příjmu tísňového volání“ je podpořen Ministerstvem vnitra ČR z programu Bezpečnostního výzkumu MV ČR na léta 2015 - 2022 – číslo projektu je VI20192022169“ celkovou částkou cca 24 mil. Kč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85750-C49A-4A13-BA35-5AD5D98B70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2109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EBF56-E1CB-4A0D-A1AF-FB2DCB819544}" type="datetime1">
              <a:rPr lang="cs-CZ" smtClean="0"/>
              <a:t>06.09.2022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Projekt „Zapojení umělé inteligence do příjmu tísňového volání“ je podpořen Ministerstvem vnitra ČR z programu Bezpečnostního výzkumu MV ČR na léta 2015 - 2022 – číslo projektu je VI20192022169“ celkovou částkou cca 24 mil. Kč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85750-C49A-4A13-BA35-5AD5D98B70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8836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70F8C-4F06-4A72-B531-6602166E4C9F}" type="datetime1">
              <a:rPr lang="cs-CZ" smtClean="0"/>
              <a:t>06.09.2022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Projekt „Zapojení umělé inteligence do příjmu tísňového volání“ je podpořen Ministerstvem vnitra ČR z programu Bezpečnostního výzkumu MV ČR na léta 2015 - 2022 – číslo projektu je VI20192022169“ celkovou částkou cca 24 mil. Kč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85750-C49A-4A13-BA35-5AD5D98B70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3843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5749D-6D23-4466-9A34-1AD70870CED7}" type="datetime1">
              <a:rPr lang="cs-CZ" smtClean="0"/>
              <a:t>06.09.2022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Projekt „Zapojení umělé inteligence do příjmu tísňového volání“ je podpořen Ministerstvem vnitra ČR z programu Bezpečnostního výzkumu MV ČR na léta 2015 - 2022 – číslo projektu je VI20192022169“ celkovou částkou cca 24 mil. Kč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85750-C49A-4A13-BA35-5AD5D98B70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5085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52B29-7E83-4767-8F94-10CF4071EECE}" type="datetime1">
              <a:rPr lang="cs-CZ" smtClean="0"/>
              <a:t>06.09.2022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Projekt „Zapojení umělé inteligence do příjmu tísňového volání“ je podpořen Ministerstvem vnitra ČR z programu Bezpečnostního výzkumu MV ČR na léta 2015 - 2022 – číslo projektu je VI20192022169“ celkovou částkou cca 24 mil. Kč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85750-C49A-4A13-BA35-5AD5D98B70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11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EC7C-E60F-4B5F-BCE9-C14844FAA17A}" type="datetime1">
              <a:rPr lang="cs-CZ" smtClean="0"/>
              <a:t>06.09.2022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Projekt „Zapojení umělé inteligence do příjmu tísňového volání“ je podpořen Ministerstvem vnitra ČR z programu Bezpečnostního výzkumu MV ČR na léta 2015 - 2022 – číslo projektu je VI20192022169“ celkovou částkou cca 24 mil. Kč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85750-C49A-4A13-BA35-5AD5D98B70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976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0DA7C-28A1-4505-9F9C-F08CD014961F}" type="datetime1">
              <a:rPr lang="cs-CZ" smtClean="0"/>
              <a:t>06.09.2022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Projekt „Zapojení umělé inteligence do příjmu tísňového volání“ je podpořen Ministerstvem vnitra ČR z programu Bezpečnostního výzkumu MV ČR na léta 2015 - 2022 – číslo projektu je VI20192022169“ celkovou částkou cca 24 mil. Kč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85750-C49A-4A13-BA35-5AD5D98B70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890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1F1B-D0B9-4810-B749-2F260305FF8B}" type="datetime1">
              <a:rPr lang="cs-CZ" smtClean="0"/>
              <a:t>06.09.2022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Projekt „Zapojení umělé inteligence do příjmu tísňového volání“ je podpořen Ministerstvem vnitra ČR z programu Bezpečnostního výzkumu MV ČR na léta 2015 - 2022 – číslo projektu je VI20192022169“ celkovou částkou cca 24 mil. Kč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85750-C49A-4A13-BA35-5AD5D98B70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3846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16BD0-5653-4F46-9442-4C5F14DDA96D}" type="datetime1">
              <a:rPr lang="cs-CZ" smtClean="0"/>
              <a:t>06.09.2022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Projekt „Zapojení umělé inteligence do příjmu tísňového volání“ je podpořen Ministerstvem vnitra ČR z programu Bezpečnostního výzkumu MV ČR na léta 2015 - 2022 – číslo projektu je VI20192022169“ celkovou částkou cca 24 mil. Kč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85750-C49A-4A13-BA35-5AD5D98B70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9632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13.png"/><Relationship Id="rId4" Type="http://schemas.openxmlformats.org/officeDocument/2006/relationships/image" Target="../media/image1.png"/><Relationship Id="rId9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13.png"/><Relationship Id="rId4" Type="http://schemas.openxmlformats.org/officeDocument/2006/relationships/image" Target="../media/image1.png"/><Relationship Id="rId9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t4i.cz/" TargetMode="External"/><Relationship Id="rId3" Type="http://schemas.openxmlformats.org/officeDocument/2006/relationships/image" Target="../media/image13.png"/><Relationship Id="rId7" Type="http://schemas.openxmlformats.org/officeDocument/2006/relationships/hyperlink" Target="http://www.fbi.vsb.cz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hyperlink" Target="file:///D:\FBI\AI\BV_z&#225;kladn&#237;_materi&#225;ly\Video\AI%20v%20TiV%20Dokument%20komprimverze.mp4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extLst>
              <a:ext uri="{FF2B5EF4-FFF2-40B4-BE49-F238E27FC236}">
                <a16:creationId xmlns:a16="http://schemas.microsoft.com/office/drawing/2014/main" id="{0C69A242-2678-9AFC-4CD7-8D55C6E98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9133" y="4273361"/>
            <a:ext cx="2032358" cy="799394"/>
          </a:xfrm>
          <a:prstGeom prst="rect">
            <a:avLst/>
          </a:prstGeom>
        </p:spPr>
      </p:pic>
      <p:pic>
        <p:nvPicPr>
          <p:cNvPr id="5" name="Obrázek 13">
            <a:extLst>
              <a:ext uri="{FF2B5EF4-FFF2-40B4-BE49-F238E27FC236}">
                <a16:creationId xmlns:a16="http://schemas.microsoft.com/office/drawing/2014/main" id="{D07DAA51-15A6-668F-D62A-E063E209BE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194" y="4139208"/>
            <a:ext cx="2517106" cy="1003425"/>
          </a:xfrm>
          <a:prstGeom prst="rect">
            <a:avLst/>
          </a:prstGeom>
        </p:spPr>
      </p:pic>
      <p:pic>
        <p:nvPicPr>
          <p:cNvPr id="6" name="Picture 13">
            <a:extLst>
              <a:ext uri="{FF2B5EF4-FFF2-40B4-BE49-F238E27FC236}">
                <a16:creationId xmlns:a16="http://schemas.microsoft.com/office/drawing/2014/main" id="{7A089D29-E5F0-0C9C-A306-F6889D0EEA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2003" y="3960457"/>
            <a:ext cx="2534055" cy="1357529"/>
          </a:xfrm>
          <a:prstGeom prst="rect">
            <a:avLst/>
          </a:prstGeom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6F4B86D4-92DB-0D1E-7DC4-6491C853AA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5312" y="5544683"/>
            <a:ext cx="2667198" cy="577893"/>
          </a:xfrm>
          <a:prstGeom prst="rect">
            <a:avLst/>
          </a:prstGeom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53EE453B-F0FA-0D71-AD4D-55A4584C3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0265" y="5391662"/>
            <a:ext cx="1853868" cy="1025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/>
          <p:cNvSpPr txBox="1"/>
          <p:nvPr/>
        </p:nvSpPr>
        <p:spPr>
          <a:xfrm>
            <a:off x="1271733" y="287653"/>
            <a:ext cx="10091651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Projekt bezpečnostního výzkumu České republiky</a:t>
            </a:r>
          </a:p>
          <a:p>
            <a:pPr algn="ctr"/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 č. VI20192022169</a:t>
            </a:r>
          </a:p>
          <a:p>
            <a:pPr algn="ctr"/>
            <a:endParaRPr lang="cs-CZ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cs-CZ" sz="4400" b="1" dirty="0">
                <a:latin typeface="Arial" panose="020B0604020202020204" pitchFamily="34" charset="0"/>
                <a:cs typeface="Arial" panose="020B0604020202020204" pitchFamily="34" charset="0"/>
              </a:rPr>
              <a:t>Zapojení umělé inteligence do příjmu tísňových volání“</a:t>
            </a:r>
          </a:p>
          <a:p>
            <a:pPr algn="ctr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0" y="6417469"/>
            <a:ext cx="12192000" cy="456297"/>
          </a:xfrm>
          <a:solidFill>
            <a:srgbClr val="00B0F0"/>
          </a:solidFill>
        </p:spPr>
        <p:txBody>
          <a:bodyPr/>
          <a:lstStyle/>
          <a:p>
            <a:r>
              <a:rPr lang="cs-CZ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„Zapojení umělé inteligence do příjmu tísňového volání“ je podpořen Ministerstvem vnitra ČR z programu Bezpečnostního výzkumu MV ČR na léta 2015 - 2022 – číslo projektu je VI20192022169“ celkovou částkou cca 24 mil. Kč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0" y="423171"/>
            <a:ext cx="2359365" cy="104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225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-2" y="6400800"/>
            <a:ext cx="12192000" cy="457200"/>
          </a:xfrm>
          <a:solidFill>
            <a:srgbClr val="00B0F0"/>
          </a:solidFill>
        </p:spPr>
        <p:txBody>
          <a:bodyPr/>
          <a:lstStyle/>
          <a:p>
            <a:r>
              <a:rPr lang="cs-CZ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„Zapojení umělé inteligence do příjmu tísňového volání“ je podpořen Ministerstvem vnitra ČR z programu Bezpečnostního výzkumu MV ČR na léta 2015 - 2022 – číslo projektu je VI20192022169“ celkovou částkou cca 24 mil. Kč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02446C-4BD2-B80C-15A9-9C52F59BDF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075" y="713691"/>
            <a:ext cx="10495847" cy="57179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A69937-0277-CEE0-F73D-89BDDA65F5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077" y="93089"/>
            <a:ext cx="4283031" cy="633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663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12192000" cy="457200"/>
          </a:xfrm>
          <a:solidFill>
            <a:srgbClr val="00B0F0"/>
          </a:solidFill>
        </p:spPr>
        <p:txBody>
          <a:bodyPr/>
          <a:lstStyle/>
          <a:p>
            <a:r>
              <a:rPr lang="cs-CZ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„Zapojení umělé inteligence do příjmu tísňového volání“ je podpořen Ministerstvem vnitra ČR z programu Bezpečnostního výzkumu MV ČR na léta 2015 - 2022 – číslo projektu je VI20192022169“ celkovou částkou cca 24 mil. Kč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9AC390-A78D-1ED5-3AB9-3D430F98DE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208" y="207390"/>
            <a:ext cx="5978792" cy="59860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F62178E-119A-3582-62A2-D14509B60E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3210" y="299464"/>
            <a:ext cx="5837069" cy="589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4189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extLst>
              <a:ext uri="{FF2B5EF4-FFF2-40B4-BE49-F238E27FC236}">
                <a16:creationId xmlns:a16="http://schemas.microsoft.com/office/drawing/2014/main" id="{0C69A242-2678-9AFC-4CD7-8D55C6E98E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9133" y="4592268"/>
            <a:ext cx="2032358" cy="799394"/>
          </a:xfrm>
          <a:prstGeom prst="rect">
            <a:avLst/>
          </a:prstGeom>
        </p:spPr>
      </p:pic>
      <p:pic>
        <p:nvPicPr>
          <p:cNvPr id="5" name="Obrázek 13">
            <a:extLst>
              <a:ext uri="{FF2B5EF4-FFF2-40B4-BE49-F238E27FC236}">
                <a16:creationId xmlns:a16="http://schemas.microsoft.com/office/drawing/2014/main" id="{D07DAA51-15A6-668F-D62A-E063E209BEFC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620" y="4575999"/>
            <a:ext cx="2034000" cy="792000"/>
          </a:xfrm>
          <a:prstGeom prst="rect">
            <a:avLst/>
          </a:prstGeom>
        </p:spPr>
      </p:pic>
      <p:pic>
        <p:nvPicPr>
          <p:cNvPr id="6" name="Picture 13">
            <a:extLst>
              <a:ext uri="{FF2B5EF4-FFF2-40B4-BE49-F238E27FC236}">
                <a16:creationId xmlns:a16="http://schemas.microsoft.com/office/drawing/2014/main" id="{7A089D29-E5F0-0C9C-A306-F6889D0EEAE0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7727133" y="4523828"/>
            <a:ext cx="2034000" cy="799200"/>
          </a:xfrm>
          <a:prstGeom prst="rect">
            <a:avLst/>
          </a:prstGeom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6F4B86D4-92DB-0D1E-7DC4-6491C853AAC9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3215312" y="5544682"/>
            <a:ext cx="2034000" cy="439200"/>
          </a:xfrm>
          <a:prstGeom prst="rect">
            <a:avLst/>
          </a:prstGeom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53EE453B-F0FA-0D71-AD4D-55A4584C3C77}"/>
              </a:ext>
            </a:extLst>
          </p:cNvPr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0265" y="5391662"/>
            <a:ext cx="2034000" cy="79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/>
          <p:cNvSpPr txBox="1"/>
          <p:nvPr/>
        </p:nvSpPr>
        <p:spPr>
          <a:xfrm>
            <a:off x="432263" y="1063862"/>
            <a:ext cx="115796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780542" y="1485476"/>
            <a:ext cx="108830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Voicebot</a:t>
            </a: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hovor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Floriána</a:t>
            </a:r>
          </a:p>
        </p:txBody>
      </p:sp>
      <p:sp>
        <p:nvSpPr>
          <p:cNvPr id="11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12192000" cy="457200"/>
          </a:xfrm>
          <a:solidFill>
            <a:srgbClr val="00B0F0"/>
          </a:solidFill>
        </p:spPr>
        <p:txBody>
          <a:bodyPr/>
          <a:lstStyle/>
          <a:p>
            <a:r>
              <a:rPr lang="cs-CZ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„Zapojení umělé inteligence do příjmu tísňového volání“ je podpořen Ministerstvem vnitra ČR z programu Bezpečnostního výzkumu MV ČR na léta 2015 - 2022 – číslo projektu je VI20192022169“ celkovou částkou cca 24 mil. Kč</a:t>
            </a:r>
          </a:p>
        </p:txBody>
      </p:sp>
      <p:pic>
        <p:nvPicPr>
          <p:cNvPr id="2" name="Floriana">
            <a:hlinkClick r:id="" action="ppaction://media"/>
            <a:extLst>
              <a:ext uri="{FF2B5EF4-FFF2-40B4-BE49-F238E27FC236}">
                <a16:creationId xmlns:a16="http://schemas.microsoft.com/office/drawing/2014/main" id="{BD063B01-3FB2-3BA4-C304-F09F406E45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17277" y="26972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492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8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12192000" cy="457200"/>
          </a:xfrm>
          <a:solidFill>
            <a:srgbClr val="00B0F0"/>
          </a:solidFill>
        </p:spPr>
        <p:txBody>
          <a:bodyPr/>
          <a:lstStyle/>
          <a:p>
            <a:r>
              <a:rPr lang="cs-CZ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„Zapojení umělé inteligence do příjmu tísňového volání“ je podpořen Ministerstvem vnitra ČR z programu Bezpečnostního výzkumu MV ČR na léta 2015 - 2022 – číslo projektu je VI20192022169“ celkovou částkou cca 24 mil. Kč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4793A9-4B73-60EE-80BD-B3B9EBC33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25" y="75668"/>
            <a:ext cx="7154273" cy="38105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77E4998-7111-70D3-A467-F168D59AE4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9289" b="10989"/>
          <a:stretch/>
        </p:blipFill>
        <p:spPr>
          <a:xfrm>
            <a:off x="139099" y="3848493"/>
            <a:ext cx="7163700" cy="25523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8D92194-B696-C12E-AE27-4D5AB54E71F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" r="30623"/>
          <a:stretch/>
        </p:blipFill>
        <p:spPr>
          <a:xfrm>
            <a:off x="7456663" y="75668"/>
            <a:ext cx="4586812" cy="271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174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extLst>
              <a:ext uri="{FF2B5EF4-FFF2-40B4-BE49-F238E27FC236}">
                <a16:creationId xmlns:a16="http://schemas.microsoft.com/office/drawing/2014/main" id="{0C69A242-2678-9AFC-4CD7-8D55C6E98E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9133" y="4592268"/>
            <a:ext cx="2032358" cy="799394"/>
          </a:xfrm>
          <a:prstGeom prst="rect">
            <a:avLst/>
          </a:prstGeom>
        </p:spPr>
      </p:pic>
      <p:pic>
        <p:nvPicPr>
          <p:cNvPr id="5" name="Obrázek 13">
            <a:extLst>
              <a:ext uri="{FF2B5EF4-FFF2-40B4-BE49-F238E27FC236}">
                <a16:creationId xmlns:a16="http://schemas.microsoft.com/office/drawing/2014/main" id="{D07DAA51-15A6-668F-D62A-E063E209BEFC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620" y="4575999"/>
            <a:ext cx="2034000" cy="792000"/>
          </a:xfrm>
          <a:prstGeom prst="rect">
            <a:avLst/>
          </a:prstGeom>
        </p:spPr>
      </p:pic>
      <p:pic>
        <p:nvPicPr>
          <p:cNvPr id="6" name="Picture 13">
            <a:extLst>
              <a:ext uri="{FF2B5EF4-FFF2-40B4-BE49-F238E27FC236}">
                <a16:creationId xmlns:a16="http://schemas.microsoft.com/office/drawing/2014/main" id="{7A089D29-E5F0-0C9C-A306-F6889D0EEAE0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7727133" y="4523828"/>
            <a:ext cx="2034000" cy="799200"/>
          </a:xfrm>
          <a:prstGeom prst="rect">
            <a:avLst/>
          </a:prstGeom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6F4B86D4-92DB-0D1E-7DC4-6491C853AAC9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3215312" y="5544682"/>
            <a:ext cx="2034000" cy="439200"/>
          </a:xfrm>
          <a:prstGeom prst="rect">
            <a:avLst/>
          </a:prstGeom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53EE453B-F0FA-0D71-AD4D-55A4584C3C77}"/>
              </a:ext>
            </a:extLst>
          </p:cNvPr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0265" y="5391662"/>
            <a:ext cx="2034000" cy="79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/>
          <p:cNvSpPr txBox="1"/>
          <p:nvPr/>
        </p:nvSpPr>
        <p:spPr>
          <a:xfrm>
            <a:off x="432263" y="1063862"/>
            <a:ext cx="115796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780542" y="1485476"/>
            <a:ext cx="108830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Voicebot</a:t>
            </a: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hovor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Florián</a:t>
            </a:r>
          </a:p>
        </p:txBody>
      </p:sp>
      <p:sp>
        <p:nvSpPr>
          <p:cNvPr id="11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12192000" cy="457200"/>
          </a:xfrm>
          <a:solidFill>
            <a:srgbClr val="00B0F0"/>
          </a:solidFill>
        </p:spPr>
        <p:txBody>
          <a:bodyPr/>
          <a:lstStyle/>
          <a:p>
            <a:r>
              <a:rPr lang="cs-CZ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„Zapojení umělé inteligence do příjmu tísňového volání“ je podpořen Ministerstvem vnitra ČR z programu Bezpečnostního výzkumu MV ČR na léta 2015 - 2022 – číslo projektu je VI20192022169“ celkovou částkou cca 24 mil. Kč</a:t>
            </a:r>
          </a:p>
        </p:txBody>
      </p:sp>
      <p:pic>
        <p:nvPicPr>
          <p:cNvPr id="7" name="Florian">
            <a:hlinkClick r:id="" action="ppaction://media"/>
            <a:extLst>
              <a:ext uri="{FF2B5EF4-FFF2-40B4-BE49-F238E27FC236}">
                <a16:creationId xmlns:a16="http://schemas.microsoft.com/office/drawing/2014/main" id="{C2FAD931-FFEE-CD60-AD82-3FE609B6C0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17277" y="269138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254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97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12192000" cy="457200"/>
          </a:xfrm>
          <a:solidFill>
            <a:srgbClr val="00B0F0"/>
          </a:solidFill>
        </p:spPr>
        <p:txBody>
          <a:bodyPr/>
          <a:lstStyle/>
          <a:p>
            <a:r>
              <a:rPr lang="cs-CZ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„Zapojení umělé inteligence do příjmu tísňového volání“ je podpořen Ministerstvem vnitra ČR z programu Bezpečnostního výzkumu MV ČR na léta 2015 - 2022 – číslo projektu je VI20192022169“ celkovou částkou cca 24 mil. Kč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9AB824E-DE2E-D15D-50D1-DE30A1B83317}"/>
              </a:ext>
            </a:extLst>
          </p:cNvPr>
          <p:cNvGrpSpPr/>
          <p:nvPr/>
        </p:nvGrpSpPr>
        <p:grpSpPr>
          <a:xfrm>
            <a:off x="1066098" y="660136"/>
            <a:ext cx="10059804" cy="4451354"/>
            <a:chOff x="1179220" y="260641"/>
            <a:chExt cx="10059804" cy="4451354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3BF39C4-15FB-57D5-07F5-4E9579F508AF}"/>
                </a:ext>
              </a:extLst>
            </p:cNvPr>
            <p:cNvGrpSpPr/>
            <p:nvPr/>
          </p:nvGrpSpPr>
          <p:grpSpPr>
            <a:xfrm>
              <a:off x="1179220" y="260641"/>
              <a:ext cx="10059804" cy="4451354"/>
              <a:chOff x="1179220" y="260641"/>
              <a:chExt cx="10059804" cy="4451354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2D7EE478-BBEA-AF3C-B453-BE676E9390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179220" y="260641"/>
                <a:ext cx="10059804" cy="3791479"/>
              </a:xfrm>
              <a:prstGeom prst="rect">
                <a:avLst/>
              </a:prstGeom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71520F23-5473-E2E5-DFA2-DCE1192C04B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28866"/>
              <a:stretch/>
            </p:blipFill>
            <p:spPr>
              <a:xfrm>
                <a:off x="1179220" y="2014978"/>
                <a:ext cx="10059804" cy="2697017"/>
              </a:xfrm>
              <a:prstGeom prst="rect">
                <a:avLst/>
              </a:prstGeom>
            </p:spPr>
          </p:pic>
        </p:grp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8614A3C-8C9B-C36B-FC5A-01A2D8EDCC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79220" y="1383386"/>
              <a:ext cx="8345065" cy="6763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586432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extLst>
              <a:ext uri="{FF2B5EF4-FFF2-40B4-BE49-F238E27FC236}">
                <a16:creationId xmlns:a16="http://schemas.microsoft.com/office/drawing/2014/main" id="{0C69A242-2678-9AFC-4CD7-8D55C6E98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9133" y="4592268"/>
            <a:ext cx="2032358" cy="799394"/>
          </a:xfrm>
          <a:prstGeom prst="rect">
            <a:avLst/>
          </a:prstGeom>
        </p:spPr>
      </p:pic>
      <p:pic>
        <p:nvPicPr>
          <p:cNvPr id="5" name="Obrázek 13">
            <a:extLst>
              <a:ext uri="{FF2B5EF4-FFF2-40B4-BE49-F238E27FC236}">
                <a16:creationId xmlns:a16="http://schemas.microsoft.com/office/drawing/2014/main" id="{D07DAA51-15A6-668F-D62A-E063E209BEFC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620" y="4575999"/>
            <a:ext cx="2034000" cy="792000"/>
          </a:xfrm>
          <a:prstGeom prst="rect">
            <a:avLst/>
          </a:prstGeom>
        </p:spPr>
      </p:pic>
      <p:pic>
        <p:nvPicPr>
          <p:cNvPr id="6" name="Picture 13">
            <a:extLst>
              <a:ext uri="{FF2B5EF4-FFF2-40B4-BE49-F238E27FC236}">
                <a16:creationId xmlns:a16="http://schemas.microsoft.com/office/drawing/2014/main" id="{7A089D29-E5F0-0C9C-A306-F6889D0EEAE0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7727133" y="4523828"/>
            <a:ext cx="2034000" cy="799200"/>
          </a:xfrm>
          <a:prstGeom prst="rect">
            <a:avLst/>
          </a:prstGeom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6F4B86D4-92DB-0D1E-7DC4-6491C853AAC9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3215312" y="5544682"/>
            <a:ext cx="2034000" cy="439200"/>
          </a:xfrm>
          <a:prstGeom prst="rect">
            <a:avLst/>
          </a:prstGeom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53EE453B-F0FA-0D71-AD4D-55A4584C3C77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0265" y="5391662"/>
            <a:ext cx="2034000" cy="79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/>
          <p:cNvSpPr txBox="1"/>
          <p:nvPr/>
        </p:nvSpPr>
        <p:spPr>
          <a:xfrm>
            <a:off x="432263" y="1063862"/>
            <a:ext cx="115796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12192000" cy="457200"/>
          </a:xfrm>
          <a:solidFill>
            <a:srgbClr val="00B0F0"/>
          </a:solidFill>
        </p:spPr>
        <p:txBody>
          <a:bodyPr/>
          <a:lstStyle/>
          <a:p>
            <a:r>
              <a:rPr lang="cs-CZ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„Zapojení umělé inteligence do příjmu tísňového volání“ je podpořen Ministerstvem vnitra ČR z programu Bezpečnostního výzkumu MV ČR na léta 2015 - 2022 – číslo projektu je VI20192022169“ celkovou částkou cca 24 mil. Kč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EDDB3C1C-78A3-FD45-9288-66B6297FA8A9}"/>
              </a:ext>
            </a:extLst>
          </p:cNvPr>
          <p:cNvSpPr/>
          <p:nvPr/>
        </p:nvSpPr>
        <p:spPr>
          <a:xfrm>
            <a:off x="3455670" y="364929"/>
            <a:ext cx="5280660" cy="707886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cs-CZ" sz="4000" b="1" dirty="0">
                <a:solidFill>
                  <a:srgbClr val="FF82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Děkujeme za pozornost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8408D255-5881-3A44-BC2B-29C775205970}"/>
              </a:ext>
            </a:extLst>
          </p:cNvPr>
          <p:cNvSpPr/>
          <p:nvPr/>
        </p:nvSpPr>
        <p:spPr>
          <a:xfrm>
            <a:off x="2979603" y="1275914"/>
            <a:ext cx="6096000" cy="320087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cs-CZ" sz="2000" b="1" dirty="0">
                <a:solidFill>
                  <a:srgbClr val="FF82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Ing. Petr Berglowiec</a:t>
            </a:r>
            <a:endParaRPr lang="cs-CZ" dirty="0">
              <a:solidFill>
                <a:srgbClr val="FF8200"/>
              </a:solidFill>
            </a:endParaRPr>
          </a:p>
          <a:p>
            <a:pPr algn="ctr"/>
            <a:r>
              <a:rPr lang="cs-CZ" dirty="0">
                <a:solidFill>
                  <a:srgbClr val="FF82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+420 597 322 927</a:t>
            </a:r>
          </a:p>
          <a:p>
            <a:pPr algn="ctr"/>
            <a:r>
              <a:rPr lang="cs-CZ" b="1" dirty="0">
                <a:solidFill>
                  <a:srgbClr val="FF82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petr.berglowiec@vsb.cz</a:t>
            </a:r>
          </a:p>
          <a:p>
            <a:pPr algn="ctr"/>
            <a:r>
              <a:rPr lang="cs-CZ" b="1" dirty="0">
                <a:solidFill>
                  <a:srgbClr val="FF820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7"/>
              </a:rPr>
              <a:t>www.fbi.vsb.cz</a:t>
            </a:r>
            <a:endParaRPr lang="cs-CZ" b="1" dirty="0">
              <a:solidFill>
                <a:srgbClr val="FF82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cs-CZ" b="1" dirty="0">
              <a:solidFill>
                <a:srgbClr val="FF82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cs-CZ" sz="2000" b="1" dirty="0">
                <a:solidFill>
                  <a:srgbClr val="FF82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Ing. Václav Svatoň, Ph.D.</a:t>
            </a:r>
            <a:endParaRPr lang="cs-CZ" dirty="0">
              <a:solidFill>
                <a:srgbClr val="FF8200"/>
              </a:solidFill>
            </a:endParaRPr>
          </a:p>
          <a:p>
            <a:pPr algn="ctr"/>
            <a:r>
              <a:rPr lang="cs-CZ" dirty="0">
                <a:solidFill>
                  <a:srgbClr val="FF82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+420  596 999 616</a:t>
            </a:r>
          </a:p>
          <a:p>
            <a:pPr algn="ctr"/>
            <a:r>
              <a:rPr lang="en-GB" b="1" dirty="0" err="1">
                <a:solidFill>
                  <a:srgbClr val="FF82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vaclav.svaton</a:t>
            </a:r>
            <a:r>
              <a:rPr lang="cs-CZ" b="1" dirty="0">
                <a:solidFill>
                  <a:srgbClr val="FF82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@</a:t>
            </a:r>
            <a:r>
              <a:rPr lang="en-GB" b="1" dirty="0">
                <a:solidFill>
                  <a:srgbClr val="FF82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vsb.cz</a:t>
            </a:r>
            <a:endParaRPr lang="cs-CZ" b="1" dirty="0">
              <a:solidFill>
                <a:srgbClr val="FF82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cs-CZ" b="1" dirty="0">
                <a:solidFill>
                  <a:srgbClr val="FF820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www.it4i.cz</a:t>
            </a:r>
            <a:endParaRPr lang="cs-CZ" b="1" dirty="0">
              <a:solidFill>
                <a:srgbClr val="FF82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cs-CZ" b="1" dirty="0">
              <a:solidFill>
                <a:srgbClr val="FF82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cs-CZ" b="1" dirty="0">
              <a:solidFill>
                <a:srgbClr val="FF82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098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570" y="0"/>
            <a:ext cx="9472312" cy="6802379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0" y="0"/>
            <a:ext cx="71807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>
                <a:latin typeface="Arial Black" panose="020B0A04020102020204" pitchFamily="34" charset="0"/>
              </a:rPr>
              <a:t>Poděkování velitele zásahu</a:t>
            </a:r>
          </a:p>
          <a:p>
            <a:r>
              <a:rPr lang="cs-CZ" sz="3600" dirty="0">
                <a:latin typeface="Arial Black" panose="020B0A04020102020204" pitchFamily="34" charset="0"/>
              </a:rPr>
              <a:t>operačnímu důstojníkovi…</a:t>
            </a:r>
            <a:r>
              <a:rPr lang="cs-CZ" sz="3600" dirty="0">
                <a:latin typeface="Arial Black" panose="020B0A04020102020204" pitchFamily="34" charset="0"/>
                <a:sym typeface="Wingdings" panose="05000000000000000000" pitchFamily="2" charset="2"/>
              </a:rPr>
              <a:t>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10125075" y="6419850"/>
            <a:ext cx="20669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Zdroj: obrázky Google</a:t>
            </a:r>
          </a:p>
        </p:txBody>
      </p:sp>
    </p:spTree>
    <p:extLst>
      <p:ext uri="{BB962C8B-B14F-4D97-AF65-F5344CB8AC3E}">
        <p14:creationId xmlns:p14="http://schemas.microsoft.com/office/powerpoint/2010/main" val="2507720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ovéPole 9"/>
          <p:cNvSpPr txBox="1"/>
          <p:nvPr/>
        </p:nvSpPr>
        <p:spPr>
          <a:xfrm>
            <a:off x="1050174" y="1136065"/>
            <a:ext cx="100916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0" y="6417469"/>
            <a:ext cx="12192000" cy="456297"/>
          </a:xfrm>
          <a:solidFill>
            <a:srgbClr val="00B0F0"/>
          </a:solidFill>
        </p:spPr>
        <p:txBody>
          <a:bodyPr/>
          <a:lstStyle/>
          <a:p>
            <a:r>
              <a:rPr lang="cs-CZ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„Zapojení umělé inteligence do příjmu tísňového volání“ je podpořen Ministerstvem vnitra ČR z programu Bezpečnostního výzkumu MV ČR na léta 2015 - 2022 – číslo projektu je VI20192022169“ celkovou částkou cca 24 mil. Kč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34265" cy="138379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294" y="1086714"/>
            <a:ext cx="7579625" cy="521849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/>
        </p:spPr>
      </p:pic>
      <p:sp>
        <p:nvSpPr>
          <p:cNvPr id="3" name="TextovéPole 2"/>
          <p:cNvSpPr txBox="1"/>
          <p:nvPr/>
        </p:nvSpPr>
        <p:spPr>
          <a:xfrm>
            <a:off x="8053754" y="1086714"/>
            <a:ext cx="4018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Orkán HERWART – 29. října 2017 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6137031" y="5943600"/>
            <a:ext cx="17496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Zdroj: GŘ HZS ČR</a:t>
            </a:r>
          </a:p>
        </p:txBody>
      </p:sp>
    </p:spTree>
    <p:extLst>
      <p:ext uri="{BB962C8B-B14F-4D97-AF65-F5344CB8AC3E}">
        <p14:creationId xmlns:p14="http://schemas.microsoft.com/office/powerpoint/2010/main" val="3887223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ovéPole 9"/>
          <p:cNvSpPr txBox="1"/>
          <p:nvPr/>
        </p:nvSpPr>
        <p:spPr>
          <a:xfrm>
            <a:off x="3167406" y="287653"/>
            <a:ext cx="819597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S touto myšlenkou jsme oslovili:</a:t>
            </a:r>
          </a:p>
          <a:p>
            <a:pPr algn="ctr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IT4Innovations Národní superpočítačové centrum, VŠB-TUO</a:t>
            </a: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Vysoké učení v Brně, Fakultu informačních technologií</a:t>
            </a: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Phonexia s.r.o. (Brno)</a:t>
            </a: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SpeechTech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s.r.o. (Plzeň)</a:t>
            </a: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Born Digital s.r.o. (Praha)</a:t>
            </a: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0" y="6417469"/>
            <a:ext cx="12192000" cy="456297"/>
          </a:xfrm>
          <a:solidFill>
            <a:srgbClr val="00B0F0"/>
          </a:solidFill>
        </p:spPr>
        <p:txBody>
          <a:bodyPr/>
          <a:lstStyle/>
          <a:p>
            <a:r>
              <a:rPr lang="cs-CZ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„Zapojení umělé inteligence do příjmu tísňového volání“ je podpořen Ministerstvem vnitra ČR z programu Bezpečnostního výzkumu MV ČR na léta 2015 - 2022 – číslo projektu je VI20192022169“ celkovou částkou cca 24 mil. Kč</a:t>
            </a:r>
          </a:p>
        </p:txBody>
      </p:sp>
      <p:pic>
        <p:nvPicPr>
          <p:cNvPr id="3" name="Obrázek 2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540" y="716410"/>
            <a:ext cx="1620000" cy="644400"/>
          </a:xfrm>
          <a:prstGeom prst="rect">
            <a:avLst/>
          </a:prstGeom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53EE453B-F0FA-0D71-AD4D-55A4584C3C77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540" y="1463414"/>
            <a:ext cx="1620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13">
            <a:extLst>
              <a:ext uri="{FF2B5EF4-FFF2-40B4-BE49-F238E27FC236}">
                <a16:creationId xmlns:a16="http://schemas.microsoft.com/office/drawing/2014/main" id="{D07DAA51-15A6-668F-D62A-E063E209BE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476" y="2242315"/>
            <a:ext cx="1620443" cy="645977"/>
          </a:xfrm>
          <a:prstGeom prst="rect">
            <a:avLst/>
          </a:prstGeom>
        </p:spPr>
      </p:pic>
      <p:pic>
        <p:nvPicPr>
          <p:cNvPr id="7" name="Picture 14">
            <a:extLst>
              <a:ext uri="{FF2B5EF4-FFF2-40B4-BE49-F238E27FC236}">
                <a16:creationId xmlns:a16="http://schemas.microsoft.com/office/drawing/2014/main" id="{6F4B86D4-92DB-0D1E-7DC4-6491C853AAC9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1159540" y="3114116"/>
            <a:ext cx="1620000" cy="644400"/>
          </a:xfrm>
          <a:prstGeom prst="rect">
            <a:avLst/>
          </a:prstGeom>
        </p:spPr>
      </p:pic>
      <p:pic>
        <p:nvPicPr>
          <p:cNvPr id="8" name="Picture 13">
            <a:extLst>
              <a:ext uri="{FF2B5EF4-FFF2-40B4-BE49-F238E27FC236}">
                <a16:creationId xmlns:a16="http://schemas.microsoft.com/office/drawing/2014/main" id="{7A089D29-E5F0-0C9C-A306-F6889D0EEAE0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1159540" y="4019763"/>
            <a:ext cx="1620000" cy="644400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650449" y="4892511"/>
            <a:ext cx="11180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dirty="0"/>
              <a:t>V říjnu 2018 jsme společně podali projekt do třetí veřejné soutěže programu Bezpečnostního výzkumu ČR </a:t>
            </a:r>
          </a:p>
          <a:p>
            <a:r>
              <a:rPr lang="cs-CZ" dirty="0"/>
              <a:t>     na léta 2015 – 2022,</a:t>
            </a:r>
          </a:p>
          <a:p>
            <a:r>
              <a:rPr lang="cs-CZ" dirty="0"/>
              <a:t>-    uspěli jsme a práce na projektu začaly v 7/2019, projekt skončil v 5/2022</a:t>
            </a:r>
          </a:p>
        </p:txBody>
      </p:sp>
    </p:spTree>
    <p:extLst>
      <p:ext uri="{BB962C8B-B14F-4D97-AF65-F5344CB8AC3E}">
        <p14:creationId xmlns:p14="http://schemas.microsoft.com/office/powerpoint/2010/main" val="1560146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38950"/>
          </a:xfrm>
          <a:prstGeom prst="rect">
            <a:avLst/>
          </a:prstGeom>
        </p:spPr>
      </p:pic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0" y="6417469"/>
            <a:ext cx="12192000" cy="456297"/>
          </a:xfrm>
          <a:solidFill>
            <a:srgbClr val="00B0F0"/>
          </a:solidFill>
        </p:spPr>
        <p:txBody>
          <a:bodyPr/>
          <a:lstStyle/>
          <a:p>
            <a:r>
              <a:rPr lang="cs-CZ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„Zapojení umělé inteligence do příjmu tísňového volání“ je podpořen Ministerstvem vnitra ČR z programu Bezpečnostního výzkumu MV ČR na léta 2015 - 2022 – číslo projektu je VI20192022169“ celkovou částkou cca 24 mil. Kč</a:t>
            </a:r>
          </a:p>
        </p:txBody>
      </p:sp>
      <p:sp>
        <p:nvSpPr>
          <p:cNvPr id="3" name="Obdélník 2"/>
          <p:cNvSpPr/>
          <p:nvPr/>
        </p:nvSpPr>
        <p:spPr>
          <a:xfrm>
            <a:off x="0" y="0"/>
            <a:ext cx="12192000" cy="400110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cs-C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přiblížení problematiky řešeného projektu je připraveno krátké video: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9982200" y="5953125"/>
            <a:ext cx="20669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Zdroj: obrázky Google</a:t>
            </a:r>
          </a:p>
        </p:txBody>
      </p:sp>
    </p:spTree>
    <p:extLst>
      <p:ext uri="{BB962C8B-B14F-4D97-AF65-F5344CB8AC3E}">
        <p14:creationId xmlns:p14="http://schemas.microsoft.com/office/powerpoint/2010/main" val="993023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extLst>
              <a:ext uri="{FF2B5EF4-FFF2-40B4-BE49-F238E27FC236}">
                <a16:creationId xmlns:a16="http://schemas.microsoft.com/office/drawing/2014/main" id="{0C69A242-2678-9AFC-4CD7-8D55C6E98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9133" y="4592268"/>
            <a:ext cx="2032358" cy="799394"/>
          </a:xfrm>
          <a:prstGeom prst="rect">
            <a:avLst/>
          </a:prstGeom>
        </p:spPr>
      </p:pic>
      <p:pic>
        <p:nvPicPr>
          <p:cNvPr id="5" name="Obrázek 13">
            <a:extLst>
              <a:ext uri="{FF2B5EF4-FFF2-40B4-BE49-F238E27FC236}">
                <a16:creationId xmlns:a16="http://schemas.microsoft.com/office/drawing/2014/main" id="{D07DAA51-15A6-668F-D62A-E063E209BEFC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620" y="4575999"/>
            <a:ext cx="2034000" cy="792000"/>
          </a:xfrm>
          <a:prstGeom prst="rect">
            <a:avLst/>
          </a:prstGeom>
        </p:spPr>
      </p:pic>
      <p:pic>
        <p:nvPicPr>
          <p:cNvPr id="6" name="Picture 13">
            <a:extLst>
              <a:ext uri="{FF2B5EF4-FFF2-40B4-BE49-F238E27FC236}">
                <a16:creationId xmlns:a16="http://schemas.microsoft.com/office/drawing/2014/main" id="{7A089D29-E5F0-0C9C-A306-F6889D0EEAE0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7727133" y="4523828"/>
            <a:ext cx="2034000" cy="799200"/>
          </a:xfrm>
          <a:prstGeom prst="rect">
            <a:avLst/>
          </a:prstGeom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6F4B86D4-92DB-0D1E-7DC4-6491C853AAC9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3215312" y="5544682"/>
            <a:ext cx="2034000" cy="439200"/>
          </a:xfrm>
          <a:prstGeom prst="rect">
            <a:avLst/>
          </a:prstGeom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53EE453B-F0FA-0D71-AD4D-55A4584C3C77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0265" y="5391662"/>
            <a:ext cx="2034000" cy="79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/>
          <p:cNvSpPr txBox="1"/>
          <p:nvPr/>
        </p:nvSpPr>
        <p:spPr>
          <a:xfrm>
            <a:off x="882862" y="1037003"/>
            <a:ext cx="1072341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Hlavní výsledky projektu dle Smlouvy o poskytnutí účelové podpory na řešení projektu:</a:t>
            </a: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Hlasový chat-bot – verze 1 (HCHB-1)</a:t>
            </a:r>
          </a:p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Hlasový chat-bot –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Final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    (HCHB-F)</a:t>
            </a:r>
          </a:p>
          <a:p>
            <a:pPr algn="ctr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Oba výsledky jsou již evidovány v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RIVu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HCHB-1 - RIV/61989100:27740/22:10249910</a:t>
            </a:r>
          </a:p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HCHB-F - RIV/61989100:27740/22:10249911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0" y="6426799"/>
            <a:ext cx="12192000" cy="457200"/>
          </a:xfrm>
          <a:solidFill>
            <a:srgbClr val="00B0F0"/>
          </a:solidFill>
        </p:spPr>
        <p:txBody>
          <a:bodyPr/>
          <a:lstStyle/>
          <a:p>
            <a:r>
              <a:rPr lang="cs-CZ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„Zapojení umělé inteligence do příjmu tísňového volání“ je podpořen Ministerstvem vnitra ČR z programu Bezpečnostního výzkumu MV ČR na léta 2015 - 2022 – číslo projektu je VI20192022169“ celkovou částkou cca 24 mil. Kč</a:t>
            </a:r>
          </a:p>
        </p:txBody>
      </p:sp>
    </p:spTree>
    <p:extLst>
      <p:ext uri="{BB962C8B-B14F-4D97-AF65-F5344CB8AC3E}">
        <p14:creationId xmlns:p14="http://schemas.microsoft.com/office/powerpoint/2010/main" val="477176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extLst>
              <a:ext uri="{FF2B5EF4-FFF2-40B4-BE49-F238E27FC236}">
                <a16:creationId xmlns:a16="http://schemas.microsoft.com/office/drawing/2014/main" id="{0C69A242-2678-9AFC-4CD7-8D55C6E98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9133" y="4592268"/>
            <a:ext cx="2032358" cy="799394"/>
          </a:xfrm>
          <a:prstGeom prst="rect">
            <a:avLst/>
          </a:prstGeom>
        </p:spPr>
      </p:pic>
      <p:pic>
        <p:nvPicPr>
          <p:cNvPr id="5" name="Obrázek 13">
            <a:extLst>
              <a:ext uri="{FF2B5EF4-FFF2-40B4-BE49-F238E27FC236}">
                <a16:creationId xmlns:a16="http://schemas.microsoft.com/office/drawing/2014/main" id="{D07DAA51-15A6-668F-D62A-E063E209BEFC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620" y="4575999"/>
            <a:ext cx="2034000" cy="792000"/>
          </a:xfrm>
          <a:prstGeom prst="rect">
            <a:avLst/>
          </a:prstGeom>
        </p:spPr>
      </p:pic>
      <p:pic>
        <p:nvPicPr>
          <p:cNvPr id="6" name="Picture 13">
            <a:extLst>
              <a:ext uri="{FF2B5EF4-FFF2-40B4-BE49-F238E27FC236}">
                <a16:creationId xmlns:a16="http://schemas.microsoft.com/office/drawing/2014/main" id="{7A089D29-E5F0-0C9C-A306-F6889D0EEAE0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7727133" y="4523828"/>
            <a:ext cx="2034000" cy="799200"/>
          </a:xfrm>
          <a:prstGeom prst="rect">
            <a:avLst/>
          </a:prstGeom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6F4B86D4-92DB-0D1E-7DC4-6491C853AAC9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3215312" y="5544682"/>
            <a:ext cx="2034000" cy="439200"/>
          </a:xfrm>
          <a:prstGeom prst="rect">
            <a:avLst/>
          </a:prstGeom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53EE453B-F0FA-0D71-AD4D-55A4584C3C77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0265" y="5391662"/>
            <a:ext cx="2034000" cy="79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/>
          <p:cNvSpPr txBox="1"/>
          <p:nvPr/>
        </p:nvSpPr>
        <p:spPr>
          <a:xfrm>
            <a:off x="432263" y="1063862"/>
            <a:ext cx="115796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780542" y="2177935"/>
            <a:ext cx="10883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Nyní prosím Ing. Václava </a:t>
            </a: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Svatoňe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, Ph.D. o představení technického řešení hlasového chat-bota</a:t>
            </a:r>
          </a:p>
          <a:p>
            <a:pPr algn="ctr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včetně ukázky</a:t>
            </a:r>
          </a:p>
        </p:txBody>
      </p:sp>
      <p:sp>
        <p:nvSpPr>
          <p:cNvPr id="11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12192000" cy="457200"/>
          </a:xfrm>
          <a:solidFill>
            <a:srgbClr val="00B0F0"/>
          </a:solidFill>
        </p:spPr>
        <p:txBody>
          <a:bodyPr/>
          <a:lstStyle/>
          <a:p>
            <a:r>
              <a:rPr lang="cs-CZ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„Zapojení umělé inteligence do příjmu tísňového volání“ je podpořen Ministerstvem vnitra ČR z programu Bezpečnostního výzkumu MV ČR na léta 2015 - 2022 – číslo projektu je VI20192022169“ celkovou částkou cca 24 mil. Kč</a:t>
            </a:r>
          </a:p>
        </p:txBody>
      </p:sp>
    </p:spTree>
    <p:extLst>
      <p:ext uri="{BB962C8B-B14F-4D97-AF65-F5344CB8AC3E}">
        <p14:creationId xmlns:p14="http://schemas.microsoft.com/office/powerpoint/2010/main" val="3993521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12192000" cy="457200"/>
          </a:xfrm>
          <a:solidFill>
            <a:srgbClr val="00B0F0"/>
          </a:solidFill>
        </p:spPr>
        <p:txBody>
          <a:bodyPr/>
          <a:lstStyle/>
          <a:p>
            <a:r>
              <a:rPr lang="cs-CZ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„Zapojení umělé inteligence do příjmu tísňového volání“ je podpořen Ministerstvem vnitra ČR z programu Bezpečnostního výzkumu MV ČR na léta 2015 - 2022 – číslo projektu je VI20192022169“ celkovou částkou cca 24 mil. Kč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6FF648E-4A7D-5383-3B6E-9B27D3A682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4" r="1752" b="2"/>
          <a:stretch/>
        </p:blipFill>
        <p:spPr bwMode="auto">
          <a:xfrm>
            <a:off x="460080" y="709294"/>
            <a:ext cx="5219970" cy="4918253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5" name="TextovéPole 9">
            <a:extLst>
              <a:ext uri="{FF2B5EF4-FFF2-40B4-BE49-F238E27FC236}">
                <a16:creationId xmlns:a16="http://schemas.microsoft.com/office/drawing/2014/main" id="{548C596D-5CF4-9AFD-4F3B-E4DB685B5B56}"/>
              </a:ext>
            </a:extLst>
          </p:cNvPr>
          <p:cNvSpPr txBox="1"/>
          <p:nvPr/>
        </p:nvSpPr>
        <p:spPr>
          <a:xfrm>
            <a:off x="6096000" y="1037003"/>
            <a:ext cx="563592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Dialogy byly navrženy na základě analýzy reálných nahrávek z kontaktních center a vytvářených datových vět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Práce s daty probíhala ve vyčleněných prostorách Hasičského záchranného sboru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Malá část nahrávek byla anonymizována a ručně přepsána pro vyhodnocování přesnosti jednotlivých komponent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Byly vytvořeny nahrávky pro učení specifických hlasů syntézy (pro muže i ženu)</a:t>
            </a:r>
          </a:p>
        </p:txBody>
      </p:sp>
    </p:spTree>
    <p:extLst>
      <p:ext uri="{BB962C8B-B14F-4D97-AF65-F5344CB8AC3E}">
        <p14:creationId xmlns:p14="http://schemas.microsoft.com/office/powerpoint/2010/main" val="3128950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12192000" cy="457200"/>
          </a:xfrm>
          <a:solidFill>
            <a:srgbClr val="00B0F0"/>
          </a:solidFill>
        </p:spPr>
        <p:txBody>
          <a:bodyPr/>
          <a:lstStyle/>
          <a:p>
            <a:r>
              <a:rPr lang="cs-CZ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„Zapojení umělé inteligence do příjmu tísňového volání“ je podpořen Ministerstvem vnitra ČR z programu Bezpečnostního výzkumu MV ČR na léta 2015 - 2022 – číslo projektu je VI20192022169“ celkovou částkou cca 24 mil. Kč</a:t>
            </a:r>
          </a:p>
        </p:txBody>
      </p:sp>
      <p:pic>
        <p:nvPicPr>
          <p:cNvPr id="11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2593E967-CF64-0D81-2A4F-353C42FB7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71" y="812449"/>
            <a:ext cx="10126099" cy="487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18422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1233</Words>
  <Application>Microsoft Office PowerPoint</Application>
  <PresentationFormat>Widescreen</PresentationFormat>
  <Paragraphs>145</Paragraphs>
  <Slides>16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Arial Black</vt:lpstr>
      <vt:lpstr>Calibri</vt:lpstr>
      <vt:lpstr>Calibri Light</vt:lpstr>
      <vt:lpstr>Wingdings</vt:lpstr>
      <vt:lpstr>Motiv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Berglowiec Petr</dc:creator>
  <cp:lastModifiedBy>Václav Svatoň</cp:lastModifiedBy>
  <cp:revision>45</cp:revision>
  <dcterms:created xsi:type="dcterms:W3CDTF">2022-07-21T09:34:22Z</dcterms:created>
  <dcterms:modified xsi:type="dcterms:W3CDTF">2022-09-06T07:31:16Z</dcterms:modified>
</cp:coreProperties>
</file>