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56" r:id="rId2"/>
  </p:sldMasterIdLst>
  <p:notesMasterIdLst>
    <p:notesMasterId r:id="rId15"/>
  </p:notesMasterIdLst>
  <p:handoutMasterIdLst>
    <p:handoutMasterId r:id="rId16"/>
  </p:handoutMasterIdLst>
  <p:sldIdLst>
    <p:sldId id="260" r:id="rId3"/>
    <p:sldId id="272" r:id="rId4"/>
    <p:sldId id="265" r:id="rId5"/>
    <p:sldId id="263" r:id="rId6"/>
    <p:sldId id="266" r:id="rId7"/>
    <p:sldId id="271" r:id="rId8"/>
    <p:sldId id="273" r:id="rId9"/>
    <p:sldId id="275" r:id="rId10"/>
    <p:sldId id="274" r:id="rId11"/>
    <p:sldId id="276" r:id="rId12"/>
    <p:sldId id="277" r:id="rId13"/>
    <p:sldId id="278" r:id="rId14"/>
  </p:sldIdLst>
  <p:sldSz cx="12192000" cy="6858000"/>
  <p:notesSz cx="6794500" cy="99250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99"/>
    <a:srgbClr val="F3E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3"/>
  </p:normalViewPr>
  <p:slideViewPr>
    <p:cSldViewPr snapToGrid="0" snapToObjects="1" showGuides="1">
      <p:cViewPr varScale="1">
        <p:scale>
          <a:sx n="123" d="100"/>
          <a:sy n="123" d="100"/>
        </p:scale>
        <p:origin x="126" y="29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7E84B11-8086-A046-B6B7-F7A9DB5EAD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97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5F8304-EF8E-7A48-A3EC-256BB4EB24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97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A70746FA-9F78-5A43-BFD1-03D27A7F3C92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CE85A97-9D2F-A74D-874B-B462CB8C63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4283" cy="49797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02496D-CD03-4446-AD06-43B91E1688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27076"/>
            <a:ext cx="2944283" cy="49797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2AECC9C5-FF55-F544-A6D3-2B14C7549CF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42182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97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97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D092D10F-BC7E-0545-A8D3-D708044527A6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430"/>
            <a:ext cx="5435600" cy="3907989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4283" cy="49797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8645" y="9427076"/>
            <a:ext cx="2944283" cy="49797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74477E90-4C3A-1A40-BB34-28A95E688A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24213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376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772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96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600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60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4655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9250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7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453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908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4735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10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163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11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41B701-252D-F54C-946A-532BD8622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65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2F60A5-AF07-B541-AE6A-88569EB76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845" y="1122363"/>
            <a:ext cx="11807825" cy="2054225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2AB18D6-A597-8B4E-A383-BD55E7799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845" y="3602037"/>
            <a:ext cx="11797067" cy="25987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DE463D-611E-7641-BE67-E50FAADA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AFFB-D433-B047-9BA8-E42A060EB3E7}" type="datetime3">
              <a:rPr lang="cs-CZ" smtClean="0"/>
              <a:t>07/02/24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BC9F34-E144-0247-B652-197C07073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6199" y="6356349"/>
            <a:ext cx="9896625" cy="320377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838B55-B834-7B40-AB95-C477904C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92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C6A7C0-0649-6040-A91B-A51D8870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670A8E-FAF4-EB48-A95A-5A580126D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5CAB9C-0386-8B4F-99ED-91992F80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E2BD-95EA-854F-BAB8-0CF99DE8AA7D}" type="datetime3">
              <a:rPr lang="cs-CZ" smtClean="0"/>
              <a:t>07/02/24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33C643-BAC6-384B-8391-4C4A373E6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56349"/>
            <a:ext cx="9937749" cy="309266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E1B1056-E9A4-E849-AFE0-99640ED4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812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501A35-F9F4-C746-910A-0AB6C44A2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6" y="1052514"/>
            <a:ext cx="11796416" cy="1593868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E501E6E-0516-434B-9AFD-79C0FAE7D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497" y="2807746"/>
            <a:ext cx="11796416" cy="33779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AAA1F3-AAB7-A046-B5C1-7E0FED02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E6486-B92A-5D40-B65E-EA3DE825AE5B}" type="datetime3">
              <a:rPr lang="cs-CZ" smtClean="0"/>
              <a:t>07/02/24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E67D82-BA89-E943-BE3E-6FD326C1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47011"/>
            <a:ext cx="9937749" cy="318604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5E7D21-DA7F-BC4B-ADBF-66F03AA0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8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E10C0C-49DB-714B-8253-3919EEAB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96" y="1054247"/>
            <a:ext cx="11799716" cy="1021977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E45FF5-CFF7-BC4B-BE44-7DE11320B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2846" y="2162287"/>
            <a:ext cx="5785204" cy="401467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E0186BD-CCF8-814D-8F98-56078DF4C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49" y="2162285"/>
            <a:ext cx="5795963" cy="403849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C9FC7B-3212-0C45-8BA4-BD25FC40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B60A-F8EB-A649-BA02-2207FB45044B}" type="datetime3">
              <a:rPr lang="cs-CZ" smtClean="0"/>
              <a:t>07/02/24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B71C6E2-9DD7-8649-B049-1FBCF5CC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52876"/>
            <a:ext cx="9937749" cy="312739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D2E780-8CA4-694B-B7E2-70742E38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043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9E3C6D-02AA-BD44-84A9-B919C331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315A8E6-4C0A-AA4C-9079-37AC2872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6160E-3D53-D847-9A74-1C37BCEA757F}" type="datetime3">
              <a:rPr lang="cs-CZ" smtClean="0"/>
              <a:t>07/02/24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8BB6F38-4D44-9840-89C1-FF42C22B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52876"/>
            <a:ext cx="9937749" cy="312739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03DEF9F-619E-514F-B49B-61758FC0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244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414C914-950A-7942-B0E9-3FEB6F7F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DC4E-A034-0F4F-963D-96AE1C40BED7}" type="datetime3">
              <a:rPr lang="cs-CZ" smtClean="0"/>
              <a:t>07/02/24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DCF0096-0579-6045-8D0F-A71D64397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56349"/>
            <a:ext cx="9937749" cy="309266"/>
          </a:xfrm>
          <a:prstGeom prst="rect">
            <a:avLst/>
          </a:prstGeom>
        </p:spPr>
        <p:txBody>
          <a:bodyPr/>
          <a:lstStyle/>
          <a:p>
            <a:r>
              <a:rPr lang="cs-CZ"/>
              <a:t>text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670FDF-F365-974E-B39A-0DEC9CD4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08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A41D-18F5-2B4E-BE99-D6457D846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0582C-01B7-3F42-AD28-9B7DF4DD5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C3A37-4F77-534E-9AF3-D82BFE154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DCCB8-70AD-574C-9AA9-B02DA9D9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3117F-487E-494C-9FA1-CB037C2C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9165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6EA4-94EE-9E4C-9451-0C053C35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0C682-265E-EE41-A540-118A3A390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DCE98-8002-BC4F-85CF-80F1678C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00820-F6DD-5A4F-80F7-CAC42703D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03D53-E799-BF42-83F0-6B6D5E020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410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2D3AB-3AE5-6C49-B89B-0B3333B9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51D72-6450-1245-B950-D14EEE9BC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A13D4-2C24-4B4C-A527-271234776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6D41A-5F70-D542-B768-4CA673DB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84A22-3709-7E43-ADD3-04B31F1D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22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5BBB-390C-8746-8F6D-62B6435F2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52AC7-CCB6-7743-BA17-958390688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134D6-2490-5248-8BDE-DBC857FAD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26196-17B1-8245-A58A-F8CFE5261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613EA-3698-4344-847F-E2367A8E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66FBF-FFBF-9746-9924-D6ECC8F2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72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15BE-E091-174E-9BC7-1C1BCA6DC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7750E-8FBE-E846-AB80-9F86414BC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1511B-D22A-1245-A98E-3D2AFE55B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A5B39B-BFEB-134C-AB6F-4AB601CED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821D6-D3D4-CF41-A511-5A5AC1081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C7EB4-86D6-B743-9954-71FAD9D0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364A0-F572-C149-849B-B307CD8B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F28744-8951-9A4F-A3AA-DD575AE0E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79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672057-05C0-D143-BA44-BD676CD9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BE2FB-8405-5C4E-A05E-0DC323AF6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D6ECD-2072-7649-8717-F6947C57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2331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499B7-157B-F045-9923-D12EED65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47F9E-6176-9946-A28B-E20C2D515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D7A46-18AB-7B43-B05D-7EC3E7A08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A48DC-3CD9-9542-B18D-D6CC3077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FA9E0-9FA1-6145-9530-79E7D73F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8502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6D6CC12-ACA0-634F-80C9-39820930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96" y="1054247"/>
            <a:ext cx="11798620" cy="10219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F40DBE-8FC7-7448-B1A4-0F1683F3C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294" y="2229316"/>
            <a:ext cx="11798619" cy="3973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cs-CZ" dirty="0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6F516F3-F99B-5944-9236-CEAA13395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3497" y="6356350"/>
            <a:ext cx="926054" cy="312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D0002-C91F-8548-89A7-9BF65FF7DADF}" type="datetime3">
              <a:rPr lang="cs-CZ" smtClean="0"/>
              <a:t>07/02/24</a:t>
            </a:fld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D98F16-2029-8D49-91DD-2C737D88D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13" y="6356349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44BAA-1A06-B141-8215-9D88CF6A720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D62A909B-22CA-3945-A5C2-F5DBFE050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7129" y="6356351"/>
            <a:ext cx="9935695" cy="312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text</a:t>
            </a:r>
            <a:endParaRPr lang="cs-CZ" dirty="0"/>
          </a:p>
        </p:txBody>
      </p:sp>
      <p:pic>
        <p:nvPicPr>
          <p:cNvPr id="7" name="Picture 6" descr="A picture containing indoor, object, dark&#10;&#10;Description automatically generated">
            <a:extLst>
              <a:ext uri="{FF2B5EF4-FFF2-40B4-BE49-F238E27FC236}">
                <a16:creationId xmlns:a16="http://schemas.microsoft.com/office/drawing/2014/main" id="{956455C2-1539-8448-89EC-DEB64C35D20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0196" y="188911"/>
            <a:ext cx="44450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19" userDrawn="1">
          <p15:clr>
            <a:srgbClr val="F26B43"/>
          </p15:clr>
        </p15:guide>
        <p15:guide id="4" orient="horz" pos="4201" userDrawn="1">
          <p15:clr>
            <a:srgbClr val="F26B43"/>
          </p15:clr>
        </p15:guide>
        <p15:guide id="5" pos="121" userDrawn="1">
          <p15:clr>
            <a:srgbClr val="F26B43"/>
          </p15:clr>
        </p15:guide>
        <p15:guide id="6" pos="7559" userDrawn="1">
          <p15:clr>
            <a:srgbClr val="F26B43"/>
          </p15:clr>
        </p15:guide>
        <p15:guide id="7" pos="3772" userDrawn="1">
          <p15:clr>
            <a:srgbClr val="F26B43"/>
          </p15:clr>
        </p15:guide>
        <p15:guide id="8" pos="3908" userDrawn="1">
          <p15:clr>
            <a:srgbClr val="F26B43"/>
          </p15:clr>
        </p15:guide>
        <p15:guide id="9" orient="horz" pos="2001" userDrawn="1">
          <p15:clr>
            <a:srgbClr val="F26B43"/>
          </p15:clr>
        </p15:guide>
        <p15:guide id="10" pos="7151" userDrawn="1">
          <p15:clr>
            <a:srgbClr val="F26B43"/>
          </p15:clr>
        </p15:guide>
        <p15:guide id="11" pos="7038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  <p15:guide id="13" pos="3659" userDrawn="1">
          <p15:clr>
            <a:srgbClr val="F26B43"/>
          </p15:clr>
        </p15:guide>
        <p15:guide id="14" orient="horz" pos="2432" userDrawn="1">
          <p15:clr>
            <a:srgbClr val="F26B43"/>
          </p15:clr>
        </p15:guide>
        <p15:guide id="15" orient="horz" pos="3906" userDrawn="1">
          <p15:clr>
            <a:srgbClr val="F26B43"/>
          </p15:clr>
        </p15:guide>
        <p15:guide id="16" orient="horz" pos="527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  <p15:guide id="18" pos="710" userDrawn="1">
          <p15:clr>
            <a:srgbClr val="F26B43"/>
          </p15:clr>
        </p15:guide>
        <p15:guide id="19" pos="77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22C198-AF9F-0A41-9A82-28EC7DDD7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5F5F5-E124-A54B-9981-D7FA5E3DE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942D7-B669-9940-B52D-60CF522EF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BC748-752E-9E47-952B-1B6B12A8FBCB}" type="datetimeFigureOut">
              <a:rPr lang="cs-CZ" smtClean="0"/>
              <a:t>07.02.2024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2DEF7-65E0-8647-8D41-57980F1E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E33C7-0C21-634B-9232-89AED6692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BBC17-8541-E34F-8869-9598F72269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91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3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pavlina.mateckova@vsb.cz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2B47319-C466-4A7C-A4B5-02CC684AC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66" y="1699424"/>
            <a:ext cx="5192786" cy="345915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16C7814-19D0-D044-AD35-ED9091139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913" y="3224428"/>
            <a:ext cx="6005608" cy="2451308"/>
          </a:xfrm>
        </p:spPr>
        <p:txBody>
          <a:bodyPr/>
          <a:lstStyle/>
          <a:p>
            <a:r>
              <a:rPr lang="cs-CZ" dirty="0">
                <a:solidFill>
                  <a:srgbClr val="00A499"/>
                </a:solidFill>
              </a:rPr>
              <a:t>Volba rozvrhu studentem </a:t>
            </a:r>
            <a:br>
              <a:rPr lang="cs-CZ" dirty="0">
                <a:solidFill>
                  <a:srgbClr val="00A499"/>
                </a:solidFill>
              </a:rPr>
            </a:br>
            <a:r>
              <a:rPr lang="cs-CZ" dirty="0">
                <a:solidFill>
                  <a:srgbClr val="00A499"/>
                </a:solidFill>
              </a:rPr>
              <a:t/>
            </a:r>
            <a:br>
              <a:rPr lang="cs-CZ" dirty="0">
                <a:solidFill>
                  <a:srgbClr val="00A499"/>
                </a:solidFill>
              </a:rPr>
            </a:br>
            <a:r>
              <a:rPr lang="cs-CZ" dirty="0">
                <a:solidFill>
                  <a:srgbClr val="7030A0"/>
                </a:solidFill>
              </a:rPr>
              <a:t>letní semestr </a:t>
            </a:r>
            <a:br>
              <a:rPr lang="cs-CZ" dirty="0">
                <a:solidFill>
                  <a:srgbClr val="7030A0"/>
                </a:solidFill>
              </a:rPr>
            </a:br>
            <a:r>
              <a:rPr lang="cs-CZ" dirty="0">
                <a:solidFill>
                  <a:srgbClr val="7030A0"/>
                </a:solidFill>
              </a:rPr>
              <a:t>2023 / 2024</a:t>
            </a:r>
            <a:br>
              <a:rPr lang="cs-CZ" dirty="0">
                <a:solidFill>
                  <a:srgbClr val="7030A0"/>
                </a:solidFill>
              </a:rPr>
            </a:br>
            <a:endParaRPr lang="cs-CZ" dirty="0">
              <a:solidFill>
                <a:srgbClr val="7030A0"/>
              </a:solidFill>
            </a:endParaRPr>
          </a:p>
        </p:txBody>
      </p:sp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3519AD5C-8C3A-4AAE-80CE-9B011034EB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4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1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5" y="654880"/>
            <a:ext cx="10390772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Kdo si </a:t>
            </a:r>
            <a:r>
              <a:rPr lang="cs-CZ" sz="4400" dirty="0" err="1" smtClean="0">
                <a:solidFill>
                  <a:srgbClr val="00A499"/>
                </a:solidFill>
              </a:rPr>
              <a:t>NE</a:t>
            </a:r>
            <a:r>
              <a:rPr lang="cs-CZ" sz="4400" b="1" dirty="0" err="1" smtClean="0">
                <a:solidFill>
                  <a:srgbClr val="00A499"/>
                </a:solidFill>
              </a:rPr>
              <a:t>volí</a:t>
            </a:r>
            <a:r>
              <a:rPr lang="cs-CZ" sz="4400" b="1" dirty="0" smtClean="0">
                <a:solidFill>
                  <a:srgbClr val="00A499"/>
                </a:solidFill>
              </a:rPr>
              <a:t> </a:t>
            </a:r>
            <a:r>
              <a:rPr lang="cs-CZ" sz="4400" b="1" dirty="0">
                <a:solidFill>
                  <a:srgbClr val="00A499"/>
                </a:solidFill>
              </a:rPr>
              <a:t>rozvrh?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607663" y="2105693"/>
            <a:ext cx="10390773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i="1" dirty="0">
                <a:solidFill>
                  <a:srgbClr val="7030A0"/>
                </a:solidFill>
              </a:rPr>
              <a:t>Studenti kombinované formy bakalářského studia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i="1" dirty="0">
                <a:solidFill>
                  <a:srgbClr val="7030A0"/>
                </a:solidFill>
              </a:rPr>
              <a:t>Studenti navazujícího magisterského studia</a:t>
            </a:r>
            <a:br>
              <a:rPr lang="cs-CZ" sz="3200" b="1" i="1" dirty="0">
                <a:solidFill>
                  <a:srgbClr val="7030A0"/>
                </a:solidFill>
              </a:rPr>
            </a:br>
            <a:r>
              <a:rPr lang="cs-CZ" sz="3200" b="1" i="1" dirty="0">
                <a:solidFill>
                  <a:srgbClr val="7030A0"/>
                </a:solidFill>
              </a:rPr>
              <a:t>(prezenční i kombinovaná forma)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i="1" dirty="0">
                <a:solidFill>
                  <a:srgbClr val="7030A0"/>
                </a:solidFill>
              </a:rPr>
              <a:t>Studenti studující v angličtině</a:t>
            </a:r>
          </a:p>
          <a:p>
            <a:pPr>
              <a:lnSpc>
                <a:spcPct val="150000"/>
              </a:lnSpc>
            </a:pPr>
            <a:r>
              <a:rPr lang="cs-CZ" sz="3200" b="1" dirty="0">
                <a:solidFill>
                  <a:srgbClr val="FF0000"/>
                </a:solidFill>
              </a:rPr>
              <a:t>Váš rozvrh naleznete na </a:t>
            </a:r>
            <a:r>
              <a:rPr lang="cs-CZ" sz="3200" b="1" i="1" dirty="0">
                <a:solidFill>
                  <a:srgbClr val="FF0000"/>
                </a:solidFill>
              </a:rPr>
              <a:t>rozvrh.vsb.cz</a:t>
            </a:r>
            <a:endParaRPr lang="cs-CZ" sz="3200" b="1" dirty="0">
              <a:solidFill>
                <a:srgbClr val="FF0000"/>
              </a:solidFill>
            </a:endParaRPr>
          </a:p>
          <a:p>
            <a:pPr lvl="0">
              <a:lnSpc>
                <a:spcPct val="150000"/>
              </a:lnSpc>
            </a:pPr>
            <a:endParaRPr lang="cs-CZ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04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2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Kdo si volí rozvrh?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607663" y="2105693"/>
            <a:ext cx="10390773" cy="313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200" b="1" i="1" dirty="0">
                <a:solidFill>
                  <a:srgbClr val="7030A0"/>
                </a:solidFill>
              </a:rPr>
              <a:t>VŠICHNI studenti 1.- 4. ročník </a:t>
            </a:r>
          </a:p>
          <a:p>
            <a:pPr lvl="0">
              <a:lnSpc>
                <a:spcPct val="150000"/>
              </a:lnSpc>
            </a:pPr>
            <a:r>
              <a:rPr lang="cs-CZ" sz="3200" b="1" i="1" dirty="0">
                <a:solidFill>
                  <a:srgbClr val="7030A0"/>
                </a:solidFill>
              </a:rPr>
              <a:t>	prezenční formy bakalářského studia!</a:t>
            </a:r>
          </a:p>
          <a:p>
            <a:pPr lvl="0">
              <a:lnSpc>
                <a:spcPct val="150000"/>
              </a:lnSpc>
            </a:pPr>
            <a:endParaRPr lang="cs-CZ" sz="3200" b="1" i="1" dirty="0">
              <a:solidFill>
                <a:srgbClr val="FF0000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cs-CZ" sz="4000" b="1" i="1" dirty="0">
                <a:solidFill>
                  <a:srgbClr val="FF0000"/>
                </a:solidFill>
              </a:rPr>
              <a:t>POZOR: volbu MUSÍTE provést!</a:t>
            </a:r>
          </a:p>
        </p:txBody>
      </p:sp>
    </p:spTree>
    <p:extLst>
      <p:ext uri="{BB962C8B-B14F-4D97-AF65-F5344CB8AC3E}">
        <p14:creationId xmlns:p14="http://schemas.microsoft.com/office/powerpoint/2010/main" val="241304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3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Kdy to vypukne?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607664" y="2105693"/>
            <a:ext cx="10860792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Studenti FAST si mohou začít upravovat rozvrh </a:t>
            </a:r>
            <a:br>
              <a:rPr lang="cs-CZ" sz="2800" b="1" dirty="0">
                <a:solidFill>
                  <a:srgbClr val="7030A0"/>
                </a:solidFill>
              </a:rPr>
            </a:br>
            <a:r>
              <a:rPr lang="cs-CZ" sz="2800" b="1" dirty="0">
                <a:solidFill>
                  <a:srgbClr val="FF0000"/>
                </a:solidFill>
              </a:rPr>
              <a:t>od čtvrtka 15. 2. 2024 od 10:00 hodin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Studenti, kteří mají za předchozí semestr splněny všechny povinnosti, mají volbu otevřenu o 30 minut dříve.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Uzavření volby v neděli 3. 3.  ve 23:59.</a:t>
            </a:r>
          </a:p>
        </p:txBody>
      </p:sp>
    </p:spTree>
    <p:extLst>
      <p:ext uri="{BB962C8B-B14F-4D97-AF65-F5344CB8AC3E}">
        <p14:creationId xmlns:p14="http://schemas.microsoft.com/office/powerpoint/2010/main" val="165675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Jak to provedu?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607664" y="1984828"/>
            <a:ext cx="9719184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V systému EDISON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Volba rozvrhu se provádí v menu </a:t>
            </a:r>
            <a:br>
              <a:rPr lang="cs-CZ" sz="2800" b="1" dirty="0">
                <a:solidFill>
                  <a:srgbClr val="7030A0"/>
                </a:solidFill>
              </a:rPr>
            </a:br>
            <a:r>
              <a:rPr lang="cs-CZ" sz="2800" b="1" dirty="0">
                <a:solidFill>
                  <a:srgbClr val="7030A0"/>
                </a:solidFill>
              </a:rPr>
              <a:t>		</a:t>
            </a:r>
            <a:r>
              <a:rPr lang="cs-CZ" sz="2800" b="1" dirty="0">
                <a:solidFill>
                  <a:srgbClr val="FF0000"/>
                </a:solidFill>
              </a:rPr>
              <a:t>Rozvrh -&gt; Volba rozvrhu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Zde také uvidíte čas, ve kterém se pro vás volba otevře</a:t>
            </a:r>
          </a:p>
        </p:txBody>
      </p:sp>
    </p:spTree>
    <p:extLst>
      <p:ext uri="{BB962C8B-B14F-4D97-AF65-F5344CB8AC3E}">
        <p14:creationId xmlns:p14="http://schemas.microsoft.com/office/powerpoint/2010/main" val="165558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Jak to provedu?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endParaRPr lang="cs-CZ" sz="2800" b="1" dirty="0">
              <a:solidFill>
                <a:srgbClr val="7030A0"/>
              </a:solidFill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Po otevření odkazu uvidíte předměty pro daný semestr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Pomocí             získáte nabídku přednášek a cvičení pro zvolený předmět </a:t>
            </a:r>
            <a:br>
              <a:rPr lang="cs-CZ" sz="2800" b="1" dirty="0">
                <a:solidFill>
                  <a:srgbClr val="7030A0"/>
                </a:solidFill>
              </a:rPr>
            </a:br>
            <a:endParaRPr lang="cs-CZ" sz="2800" b="1" dirty="0">
              <a:solidFill>
                <a:srgbClr val="7030A0"/>
              </a:solidFill>
            </a:endParaRPr>
          </a:p>
          <a:p>
            <a:pPr lvl="0"/>
            <a:r>
              <a:rPr lang="cs-CZ" sz="2400" b="1" dirty="0">
                <a:solidFill>
                  <a:srgbClr val="7030A0"/>
                </a:solidFill>
              </a:rPr>
              <a:t> </a:t>
            </a: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D53D78E-9E93-2876-CCB9-BA2B076BF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815" y="3794119"/>
            <a:ext cx="6868460" cy="306004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BD70A5E-755A-9643-EF0F-BA094F3D5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403" y="2985710"/>
            <a:ext cx="92392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3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Jak to provedu?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Zobrazí se nabídka přednášek a cvičení pro daný předmět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Přednášky označeny červeně, cvičení modře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Hodnoty v levém horním rohu udávají</a:t>
            </a:r>
          </a:p>
          <a:p>
            <a:pPr lvl="0"/>
            <a:r>
              <a:rPr lang="cs-CZ" sz="2800" b="1" dirty="0">
                <a:solidFill>
                  <a:srgbClr val="7030A0"/>
                </a:solidFill>
              </a:rPr>
              <a:t>	 počet přihlášených studentů / </a:t>
            </a:r>
            <a:r>
              <a:rPr lang="cs-CZ" sz="2800" dirty="0">
                <a:solidFill>
                  <a:srgbClr val="7030A0"/>
                </a:solidFill>
              </a:rPr>
              <a:t>celková kapacita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800" b="1" dirty="0">
              <a:solidFill>
                <a:srgbClr val="7030A0"/>
              </a:solidFill>
            </a:endParaRPr>
          </a:p>
          <a:p>
            <a:pPr lvl="0"/>
            <a:r>
              <a:rPr lang="cs-CZ" sz="2400" b="1" dirty="0">
                <a:solidFill>
                  <a:srgbClr val="7030A0"/>
                </a:solidFill>
              </a:rPr>
              <a:t> </a:t>
            </a: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8090F26-2C05-4718-810E-49103800F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55" y="3696545"/>
            <a:ext cx="11556775" cy="28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42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7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Jak to provedu?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Pomocí ikony        zvolíme rozvrhovou jednotku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Pomocí ikony         lze rozvrhovou jednotku smazat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Při časové kolizi nelze danou rozvrhovou jednotku vybrat, původní rozvrhová jednotka se musí smazat</a:t>
            </a:r>
          </a:p>
          <a:p>
            <a:pPr lvl="0"/>
            <a:r>
              <a:rPr lang="cs-CZ" sz="2400" b="1" dirty="0">
                <a:solidFill>
                  <a:srgbClr val="7030A0"/>
                </a:solidFill>
              </a:rPr>
              <a:t> </a:t>
            </a: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F4619A6-9CEE-D885-2E8D-EE5D77CFB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156" y="1826423"/>
            <a:ext cx="382238" cy="46024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AFFBCE4-4F3C-D754-11D9-F2C2E3A7D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275" y="2309403"/>
            <a:ext cx="328281" cy="39527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A59D5CB-B91F-64C1-6097-3CD5CE9DA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612" y="3696544"/>
            <a:ext cx="11556775" cy="28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7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8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Jak to provedu?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Pro orientaci se zobrazí aktuální rozvrh studenta</a:t>
            </a:r>
          </a:p>
          <a:p>
            <a:pPr lvl="0"/>
            <a:r>
              <a:rPr lang="cs-CZ" sz="2400" b="1" dirty="0">
                <a:solidFill>
                  <a:srgbClr val="7030A0"/>
                </a:solidFill>
              </a:rPr>
              <a:t> </a:t>
            </a: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0C210BA-5696-BAB5-3EDD-CCAAD6219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759" y="2431292"/>
            <a:ext cx="9186727" cy="412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9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Když budu mít problém?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800" b="1" dirty="0">
              <a:solidFill>
                <a:srgbClr val="7030A0"/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2800" b="1" dirty="0">
                <a:solidFill>
                  <a:srgbClr val="7030A0"/>
                </a:solidFill>
              </a:rPr>
              <a:t>Kontaktuj emailem </a:t>
            </a:r>
            <a:r>
              <a:rPr lang="cs-CZ" sz="2800" b="1" dirty="0" smtClean="0">
                <a:solidFill>
                  <a:srgbClr val="7030A0"/>
                </a:solidFill>
              </a:rPr>
              <a:t>nebo </a:t>
            </a:r>
            <a:r>
              <a:rPr lang="cs-CZ" sz="2800" b="1" dirty="0">
                <a:solidFill>
                  <a:srgbClr val="7030A0"/>
                </a:solidFill>
              </a:rPr>
              <a:t>telefonicky proděkanku pro studium</a:t>
            </a:r>
          </a:p>
          <a:p>
            <a:pPr lvl="0" algn="ctr">
              <a:lnSpc>
                <a:spcPct val="150000"/>
              </a:lnSpc>
            </a:pPr>
            <a:r>
              <a:rPr lang="cs-CZ" sz="28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pavlina.mateckova@vsb.cz</a:t>
            </a:r>
            <a:endParaRPr lang="cs-CZ" sz="2800" b="1" dirty="0">
              <a:solidFill>
                <a:srgbClr val="FF0000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cs-CZ" sz="2800" b="1" dirty="0">
                <a:solidFill>
                  <a:srgbClr val="FF0000"/>
                </a:solidFill>
              </a:rPr>
              <a:t>596 991 394 </a:t>
            </a:r>
          </a:p>
          <a:p>
            <a:pPr lvl="0"/>
            <a:r>
              <a:rPr lang="cs-CZ" sz="2400" b="1" dirty="0">
                <a:solidFill>
                  <a:srgbClr val="7030A0"/>
                </a:solidFill>
              </a:rPr>
              <a:t> </a:t>
            </a: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46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10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64" y="654880"/>
            <a:ext cx="11683207" cy="1286117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A499"/>
                </a:solidFill>
              </a:rPr>
              <a:t>Na co si dát pozor?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8F7BB2-1CC2-48E6-8AE5-1D13812CBE59}"/>
              </a:ext>
            </a:extLst>
          </p:cNvPr>
          <p:cNvSpPr txBox="1"/>
          <p:nvPr/>
        </p:nvSpPr>
        <p:spPr>
          <a:xfrm flipH="1">
            <a:off x="297270" y="1803689"/>
            <a:ext cx="113848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Studenti jsou stále přiřazeni formálně do své studijní skupiny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Na </a:t>
            </a:r>
            <a:r>
              <a:rPr lang="cs-CZ" sz="2800" b="1" i="1" dirty="0">
                <a:solidFill>
                  <a:srgbClr val="7030A0"/>
                </a:solidFill>
              </a:rPr>
              <a:t>rozvrh.vsb.cz </a:t>
            </a:r>
            <a:r>
              <a:rPr lang="cs-CZ" sz="2800" b="1" dirty="0">
                <a:solidFill>
                  <a:srgbClr val="7030A0"/>
                </a:solidFill>
              </a:rPr>
              <a:t>bude i nadále rozvrh pro formální studijní skupinu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Tento rozvrh je ale jen orientační, </a:t>
            </a:r>
            <a:r>
              <a:rPr lang="cs-CZ" sz="2800" b="1" dirty="0">
                <a:solidFill>
                  <a:srgbClr val="FF0000"/>
                </a:solidFill>
              </a:rPr>
              <a:t>není v žádném případě zaručen automaticky </a:t>
            </a:r>
            <a:r>
              <a:rPr lang="cs-CZ" sz="2800" b="1" dirty="0">
                <a:solidFill>
                  <a:srgbClr val="7030A0"/>
                </a:solidFill>
              </a:rPr>
              <a:t>pro studenta dané skupiny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7030A0"/>
                </a:solidFill>
              </a:rPr>
              <a:t>Každý student prezenční formy bakalářského studia </a:t>
            </a:r>
            <a:br>
              <a:rPr lang="cs-CZ" sz="2800" b="1" dirty="0">
                <a:solidFill>
                  <a:srgbClr val="7030A0"/>
                </a:solidFill>
              </a:rPr>
            </a:br>
            <a:r>
              <a:rPr lang="cs-CZ" sz="2800" b="1" dirty="0">
                <a:solidFill>
                  <a:srgbClr val="FF0000"/>
                </a:solidFill>
              </a:rPr>
              <a:t>MUSÍ PROVÉST</a:t>
            </a:r>
            <a:r>
              <a:rPr lang="cs-CZ" sz="2400" b="1" dirty="0">
                <a:solidFill>
                  <a:srgbClr val="7030A0"/>
                </a:solidFill>
              </a:rPr>
              <a:t> </a:t>
            </a:r>
            <a:r>
              <a:rPr lang="cs-CZ" sz="2800" b="1" dirty="0">
                <a:solidFill>
                  <a:srgbClr val="FF0000"/>
                </a:solidFill>
              </a:rPr>
              <a:t>VOLBU ROZVRHU</a:t>
            </a:r>
            <a:endParaRPr lang="cs-CZ" sz="2400" b="1" dirty="0">
              <a:solidFill>
                <a:srgbClr val="7030A0"/>
              </a:solidFill>
            </a:endParaRPr>
          </a:p>
          <a:p>
            <a:endParaRPr lang="cs-CZ" sz="2800" b="1" dirty="0">
              <a:solidFill>
                <a:srgbClr val="8246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22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098EAD3-CE08-4915-89FF-463C99244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5" t="24399" r="9693" b="21856"/>
          <a:stretch/>
        </p:blipFill>
        <p:spPr>
          <a:xfrm>
            <a:off x="99213" y="103633"/>
            <a:ext cx="2906115" cy="743712"/>
          </a:xfrm>
          <a:prstGeom prst="rect">
            <a:avLst/>
          </a:prstGeom>
        </p:spPr>
      </p:pic>
      <p:sp>
        <p:nvSpPr>
          <p:cNvPr id="89" name="Zástupný symbol pro číslo snímku 5">
            <a:extLst>
              <a:ext uri="{FF2B5EF4-FFF2-40B4-BE49-F238E27FC236}">
                <a16:creationId xmlns:a16="http://schemas.microsoft.com/office/drawing/2014/main" id="{A74A4F54-FC70-4CF3-B3B1-2193D0AC707D}"/>
              </a:ext>
            </a:extLst>
          </p:cNvPr>
          <p:cNvSpPr txBox="1">
            <a:spLocks/>
          </p:cNvSpPr>
          <p:nvPr/>
        </p:nvSpPr>
        <p:spPr>
          <a:xfrm>
            <a:off x="11579225" y="6541420"/>
            <a:ext cx="612775" cy="3127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A44BAA-1A06-B141-8215-9D88CF6A7203}" type="slidenum">
              <a:rPr lang="cs-CZ" smtClean="0"/>
              <a:pPr algn="r"/>
              <a:t>11</a:t>
            </a:fld>
            <a:endParaRPr lang="cs-CZ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539602CB-3232-4A89-BC77-33CF433B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723" y="2601126"/>
            <a:ext cx="12173425" cy="1286117"/>
          </a:xfrm>
        </p:spPr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00A499"/>
                </a:solidFill>
              </a:rPr>
              <a:t>Hodně úspěchů v letním semestru!</a:t>
            </a:r>
            <a:endParaRPr lang="cs-CZ" sz="4400" b="1" dirty="0">
              <a:solidFill>
                <a:srgbClr val="00A4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755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5" id="{C678D129-7B26-F94A-A79B-E82A287B8DF3}" vid="{72060BBD-A8B0-0140-9E57-37BC6C2DFA27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5" id="{C678D129-7B26-F94A-A79B-E82A287B8DF3}" vid="{9330C813-31EC-084B-ACAA-B2BC0E027A73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VolbaOboru2ročníkBc</Template>
  <TotalTime>1836</TotalTime>
  <Words>236</Words>
  <Application>Microsoft Office PowerPoint</Application>
  <PresentationFormat>Širokoúhlá obrazovka</PresentationFormat>
  <Paragraphs>74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Motiv Office</vt:lpstr>
      <vt:lpstr>Custom Design</vt:lpstr>
      <vt:lpstr>Volba rozvrhu studentem   letní semestr  2023 / 2024 </vt:lpstr>
      <vt:lpstr>Kdo si NEvolí rozvrh? </vt:lpstr>
      <vt:lpstr>Kdo si volí rozvrh? </vt:lpstr>
      <vt:lpstr>Kdy to vypukne? </vt:lpstr>
      <vt:lpstr>Jak to provedu?</vt:lpstr>
      <vt:lpstr>Jak to provedu? </vt:lpstr>
      <vt:lpstr>Jak to provedu? </vt:lpstr>
      <vt:lpstr>Jak to provedu? </vt:lpstr>
      <vt:lpstr>Jak to provedu? </vt:lpstr>
      <vt:lpstr>Když budu mít problém? </vt:lpstr>
      <vt:lpstr>Na co si dát pozor? </vt:lpstr>
      <vt:lpstr>Hodně úspěchů v letním semestru!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Krivda Vladislav</dc:creator>
  <cp:lastModifiedBy>Valentova Adela</cp:lastModifiedBy>
  <cp:revision>256</cp:revision>
  <cp:lastPrinted>2022-02-04T13:50:25Z</cp:lastPrinted>
  <dcterms:created xsi:type="dcterms:W3CDTF">2022-01-25T13:43:31Z</dcterms:created>
  <dcterms:modified xsi:type="dcterms:W3CDTF">2024-02-07T10:00:40Z</dcterms:modified>
</cp:coreProperties>
</file>